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1" r:id="rId1"/>
  </p:sldMasterIdLst>
  <p:notesMasterIdLst>
    <p:notesMasterId r:id="rId27"/>
  </p:notesMasterIdLst>
  <p:handoutMasterIdLst>
    <p:handoutMasterId r:id="rId28"/>
  </p:handoutMasterIdLst>
  <p:sldIdLst>
    <p:sldId id="1051" r:id="rId2"/>
    <p:sldId id="1072" r:id="rId3"/>
    <p:sldId id="1076" r:id="rId4"/>
    <p:sldId id="1075" r:id="rId5"/>
    <p:sldId id="1055" r:id="rId6"/>
    <p:sldId id="1056" r:id="rId7"/>
    <p:sldId id="1058" r:id="rId8"/>
    <p:sldId id="1059" r:id="rId9"/>
    <p:sldId id="1060" r:id="rId10"/>
    <p:sldId id="1061" r:id="rId11"/>
    <p:sldId id="1062" r:id="rId12"/>
    <p:sldId id="1063" r:id="rId13"/>
    <p:sldId id="1064" r:id="rId14"/>
    <p:sldId id="1065" r:id="rId15"/>
    <p:sldId id="1066" r:id="rId16"/>
    <p:sldId id="1067" r:id="rId17"/>
    <p:sldId id="1068" r:id="rId18"/>
    <p:sldId id="1078" r:id="rId19"/>
    <p:sldId id="1079" r:id="rId20"/>
    <p:sldId id="1104" r:id="rId21"/>
    <p:sldId id="1099" r:id="rId22"/>
    <p:sldId id="1100" r:id="rId23"/>
    <p:sldId id="1101" r:id="rId24"/>
    <p:sldId id="1103" r:id="rId25"/>
    <p:sldId id="898" r:id="rId26"/>
  </p:sldIdLst>
  <p:sldSz cx="9144000" cy="6858000" type="screen4x3"/>
  <p:notesSz cx="6858000" cy="9144000"/>
  <p:defaultTextStyle>
    <a:defPPr>
      <a:defRPr lang="fa-IR"/>
    </a:defPPr>
    <a:lvl1pPr algn="ctr" rtl="1" fontAlgn="base">
      <a:spcBef>
        <a:spcPct val="0"/>
      </a:spcBef>
      <a:spcAft>
        <a:spcPct val="0"/>
      </a:spcAft>
      <a:defRPr kern="1200">
        <a:solidFill>
          <a:schemeClr val="tx1"/>
        </a:solidFill>
        <a:latin typeface="Arial Black" pitchFamily="34" charset="0"/>
        <a:ea typeface="+mn-ea"/>
        <a:cs typeface="Arial" pitchFamily="34" charset="0"/>
      </a:defRPr>
    </a:lvl1pPr>
    <a:lvl2pPr marL="457200" algn="ctr" rtl="1" fontAlgn="base">
      <a:spcBef>
        <a:spcPct val="0"/>
      </a:spcBef>
      <a:spcAft>
        <a:spcPct val="0"/>
      </a:spcAft>
      <a:defRPr kern="1200">
        <a:solidFill>
          <a:schemeClr val="tx1"/>
        </a:solidFill>
        <a:latin typeface="Arial Black" pitchFamily="34" charset="0"/>
        <a:ea typeface="+mn-ea"/>
        <a:cs typeface="Arial" pitchFamily="34" charset="0"/>
      </a:defRPr>
    </a:lvl2pPr>
    <a:lvl3pPr marL="914400" algn="ctr" rtl="1" fontAlgn="base">
      <a:spcBef>
        <a:spcPct val="0"/>
      </a:spcBef>
      <a:spcAft>
        <a:spcPct val="0"/>
      </a:spcAft>
      <a:defRPr kern="1200">
        <a:solidFill>
          <a:schemeClr val="tx1"/>
        </a:solidFill>
        <a:latin typeface="Arial Black" pitchFamily="34" charset="0"/>
        <a:ea typeface="+mn-ea"/>
        <a:cs typeface="Arial" pitchFamily="34" charset="0"/>
      </a:defRPr>
    </a:lvl3pPr>
    <a:lvl4pPr marL="1371600" algn="ctr" rtl="1" fontAlgn="base">
      <a:spcBef>
        <a:spcPct val="0"/>
      </a:spcBef>
      <a:spcAft>
        <a:spcPct val="0"/>
      </a:spcAft>
      <a:defRPr kern="1200">
        <a:solidFill>
          <a:schemeClr val="tx1"/>
        </a:solidFill>
        <a:latin typeface="Arial Black" pitchFamily="34" charset="0"/>
        <a:ea typeface="+mn-ea"/>
        <a:cs typeface="Arial" pitchFamily="34" charset="0"/>
      </a:defRPr>
    </a:lvl4pPr>
    <a:lvl5pPr marL="1828800" algn="ctr" rtl="1" fontAlgn="base">
      <a:spcBef>
        <a:spcPct val="0"/>
      </a:spcBef>
      <a:spcAft>
        <a:spcPct val="0"/>
      </a:spcAft>
      <a:defRPr kern="1200">
        <a:solidFill>
          <a:schemeClr val="tx1"/>
        </a:solidFill>
        <a:latin typeface="Arial Black" pitchFamily="34" charset="0"/>
        <a:ea typeface="+mn-ea"/>
        <a:cs typeface="Arial" pitchFamily="34" charset="0"/>
      </a:defRPr>
    </a:lvl5pPr>
    <a:lvl6pPr marL="2286000" algn="l" defTabSz="914400" rtl="0" eaLnBrk="1" latinLnBrk="0" hangingPunct="1">
      <a:defRPr kern="1200">
        <a:solidFill>
          <a:schemeClr val="tx1"/>
        </a:solidFill>
        <a:latin typeface="Arial Black" pitchFamily="34" charset="0"/>
        <a:ea typeface="+mn-ea"/>
        <a:cs typeface="Arial" pitchFamily="34" charset="0"/>
      </a:defRPr>
    </a:lvl6pPr>
    <a:lvl7pPr marL="2743200" algn="l" defTabSz="914400" rtl="0" eaLnBrk="1" latinLnBrk="0" hangingPunct="1">
      <a:defRPr kern="1200">
        <a:solidFill>
          <a:schemeClr val="tx1"/>
        </a:solidFill>
        <a:latin typeface="Arial Black" pitchFamily="34" charset="0"/>
        <a:ea typeface="+mn-ea"/>
        <a:cs typeface="Arial" pitchFamily="34" charset="0"/>
      </a:defRPr>
    </a:lvl7pPr>
    <a:lvl8pPr marL="3200400" algn="l" defTabSz="914400" rtl="0" eaLnBrk="1" latinLnBrk="0" hangingPunct="1">
      <a:defRPr kern="1200">
        <a:solidFill>
          <a:schemeClr val="tx1"/>
        </a:solidFill>
        <a:latin typeface="Arial Black" pitchFamily="34" charset="0"/>
        <a:ea typeface="+mn-ea"/>
        <a:cs typeface="Arial" pitchFamily="34" charset="0"/>
      </a:defRPr>
    </a:lvl8pPr>
    <a:lvl9pPr marL="3657600" algn="l" defTabSz="914400" rtl="0" eaLnBrk="1" latinLnBrk="0" hangingPunct="1">
      <a:defRPr kern="1200">
        <a:solidFill>
          <a:schemeClr val="tx1"/>
        </a:solidFill>
        <a:latin typeface="Arial Black"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86AEE"/>
    <a:srgbClr val="FFFF00"/>
    <a:srgbClr val="6600FF"/>
    <a:srgbClr val="990099"/>
    <a:srgbClr val="996633"/>
    <a:srgbClr val="36063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71" autoAdjust="0"/>
    <p:restoredTop sz="86700" autoAdjust="0"/>
  </p:normalViewPr>
  <p:slideViewPr>
    <p:cSldViewPr>
      <p:cViewPr varScale="1">
        <p:scale>
          <a:sx n="74" d="100"/>
          <a:sy n="74" d="100"/>
        </p:scale>
        <p:origin x="10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5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6DC2385-89BF-491F-A951-22F068C625D2}" type="datetimeFigureOut">
              <a:rPr lang="en-US"/>
              <a:pPr>
                <a:defRPr/>
              </a:pPr>
              <a:t>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DE40587-60AB-4BCF-9B4C-49A8BDAD23B6}" type="slidenum">
              <a:rPr lang="en-US"/>
              <a:pPr>
                <a:defRPr/>
              </a:pPr>
              <a:t>‹#›</a:t>
            </a:fld>
            <a:endParaRPr lang="en-US"/>
          </a:p>
        </p:txBody>
      </p:sp>
    </p:spTree>
    <p:extLst>
      <p:ext uri="{BB962C8B-B14F-4D97-AF65-F5344CB8AC3E}">
        <p14:creationId xmlns:p14="http://schemas.microsoft.com/office/powerpoint/2010/main" val="1157938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3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latin typeface="Arial" charset="0"/>
                <a:cs typeface="Arial" charset="0"/>
              </a:defRPr>
            </a:lvl1pPr>
          </a:lstStyle>
          <a:p>
            <a:pPr>
              <a:defRPr/>
            </a:pPr>
            <a:endParaRPr lang="en-US"/>
          </a:p>
        </p:txBody>
      </p:sp>
      <p:sp>
        <p:nvSpPr>
          <p:cNvPr id="4433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200">
                <a:latin typeface="Arial" charset="0"/>
                <a:cs typeface="Arial"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433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33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Arial" charset="0"/>
                <a:cs typeface="Arial" charset="0"/>
              </a:defRPr>
            </a:lvl1pPr>
          </a:lstStyle>
          <a:p>
            <a:pPr>
              <a:defRPr/>
            </a:pPr>
            <a:endParaRPr lang="en-US"/>
          </a:p>
        </p:txBody>
      </p:sp>
      <p:sp>
        <p:nvSpPr>
          <p:cNvPr id="4433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defRPr sz="1200">
                <a:latin typeface="Arial" charset="0"/>
                <a:cs typeface="Arial" charset="0"/>
              </a:defRPr>
            </a:lvl1pPr>
          </a:lstStyle>
          <a:p>
            <a:pPr>
              <a:defRPr/>
            </a:pPr>
            <a:fld id="{6AB9D720-4DCC-44AD-98C6-F4A8EE25AD2A}" type="slidenum">
              <a:rPr lang="ar-SA"/>
              <a:pPr>
                <a:defRPr/>
              </a:pPr>
              <a:t>‹#›</a:t>
            </a:fld>
            <a:endParaRPr lang="en-US"/>
          </a:p>
        </p:txBody>
      </p:sp>
    </p:spTree>
    <p:extLst>
      <p:ext uri="{BB962C8B-B14F-4D97-AF65-F5344CB8AC3E}">
        <p14:creationId xmlns:p14="http://schemas.microsoft.com/office/powerpoint/2010/main" val="2685435810"/>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FA58481E-F931-4077-B8E2-10C4297CFB77}"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93C4C6E-B2A7-4CDF-B5A8-233F4482DC09}"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4888DF3-0DBD-4347-8426-1E5DA796BA85}"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39EA3C6-5E5D-44B9-B317-E5434BEC8E5E}"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06BC35-760F-49FF-8C47-8FDFC4769180}"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01508503-9F92-4B18-88A1-617236443CD4}"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D43D4B91-BF87-4A52-897D-BBF3B2312F3E}"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BC68951-7F23-4A49-932F-A412721409E7}"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3E16C69-1D5F-4959-82B8-2EB2968DD3C2}"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5ADFA97-E907-4FD1-A90A-3408E680DAC5}"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C430F8F-8155-444C-AEA7-7D6D55E5F028}"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Arial" charset="0"/>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Arial"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Arial" charset="0"/>
              </a:defRPr>
            </a:lvl1pPr>
          </a:lstStyle>
          <a:p>
            <a:pPr>
              <a:defRPr/>
            </a:pPr>
            <a:fld id="{071AEDA8-386C-4E5A-96C8-EADEFFADA9A6}" type="slidenum">
              <a:rPr lang="ar-SA"/>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cs typeface="Arial" charset="0"/>
              </a:endParaRPr>
            </a:p>
          </p:txBody>
        </p:sp>
      </p:grpSp>
    </p:spTree>
  </p:cSld>
  <p:clrMap bg1="lt1" tx1="dk1" bg2="lt2" tx2="dk2" accent1="accent1" accent2="accent2" accent3="accent3" accent4="accent4" accent5="accent5" accent6="accent6" hlink="hlink" folHlink="folHlink"/>
  <p:sldLayoutIdLst>
    <p:sldLayoutId id="2147484290" r:id="rId1"/>
    <p:sldLayoutId id="2147484282" r:id="rId2"/>
    <p:sldLayoutId id="2147484291" r:id="rId3"/>
    <p:sldLayoutId id="2147484283" r:id="rId4"/>
    <p:sldLayoutId id="2147484284" r:id="rId5"/>
    <p:sldLayoutId id="2147484285" r:id="rId6"/>
    <p:sldLayoutId id="2147484286" r:id="rId7"/>
    <p:sldLayoutId id="2147484287" r:id="rId8"/>
    <p:sldLayoutId id="2147484292" r:id="rId9"/>
    <p:sldLayoutId id="2147484288" r:id="rId10"/>
    <p:sldLayoutId id="2147484289"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cs typeface="Traditional Arabic" pitchFamily="2" charset="-78"/>
        </a:defRPr>
      </a:lvl2pPr>
      <a:lvl3pPr algn="l" rtl="0" eaLnBrk="0" fontAlgn="base" hangingPunct="0">
        <a:spcBef>
          <a:spcPct val="0"/>
        </a:spcBef>
        <a:spcAft>
          <a:spcPct val="0"/>
        </a:spcAft>
        <a:defRPr sz="5000">
          <a:solidFill>
            <a:schemeClr val="tx2"/>
          </a:solidFill>
          <a:latin typeface="Calibri" pitchFamily="34" charset="0"/>
          <a:cs typeface="Traditional Arabic" pitchFamily="2" charset="-78"/>
        </a:defRPr>
      </a:lvl3pPr>
      <a:lvl4pPr algn="l" rtl="0" eaLnBrk="0" fontAlgn="base" hangingPunct="0">
        <a:spcBef>
          <a:spcPct val="0"/>
        </a:spcBef>
        <a:spcAft>
          <a:spcPct val="0"/>
        </a:spcAft>
        <a:defRPr sz="5000">
          <a:solidFill>
            <a:schemeClr val="tx2"/>
          </a:solidFill>
          <a:latin typeface="Calibri" pitchFamily="34" charset="0"/>
          <a:cs typeface="Traditional Arabic" pitchFamily="2" charset="-78"/>
        </a:defRPr>
      </a:lvl4pPr>
      <a:lvl5pPr algn="l" rtl="0" eaLnBrk="0" fontAlgn="base" hangingPunct="0">
        <a:spcBef>
          <a:spcPct val="0"/>
        </a:spcBef>
        <a:spcAft>
          <a:spcPct val="0"/>
        </a:spcAft>
        <a:defRPr sz="5000">
          <a:solidFill>
            <a:schemeClr val="tx2"/>
          </a:solidFill>
          <a:latin typeface="Calibri" pitchFamily="34" charset="0"/>
          <a:cs typeface="Traditional Arabic" pitchFamily="2" charset="-78"/>
        </a:defRPr>
      </a:lvl5pPr>
      <a:lvl6pPr marL="457200" algn="l" rtl="0" fontAlgn="base">
        <a:spcBef>
          <a:spcPct val="0"/>
        </a:spcBef>
        <a:spcAft>
          <a:spcPct val="0"/>
        </a:spcAft>
        <a:defRPr sz="5000">
          <a:solidFill>
            <a:schemeClr val="tx2"/>
          </a:solidFill>
          <a:latin typeface="Calibri" pitchFamily="34" charset="0"/>
          <a:cs typeface="Traditional Arabic" pitchFamily="2" charset="-78"/>
        </a:defRPr>
      </a:lvl6pPr>
      <a:lvl7pPr marL="914400" algn="l" rtl="0" fontAlgn="base">
        <a:spcBef>
          <a:spcPct val="0"/>
        </a:spcBef>
        <a:spcAft>
          <a:spcPct val="0"/>
        </a:spcAft>
        <a:defRPr sz="5000">
          <a:solidFill>
            <a:schemeClr val="tx2"/>
          </a:solidFill>
          <a:latin typeface="Calibri" pitchFamily="34" charset="0"/>
          <a:cs typeface="Traditional Arabic" pitchFamily="2" charset="-78"/>
        </a:defRPr>
      </a:lvl7pPr>
      <a:lvl8pPr marL="1371600" algn="l" rtl="0" fontAlgn="base">
        <a:spcBef>
          <a:spcPct val="0"/>
        </a:spcBef>
        <a:spcAft>
          <a:spcPct val="0"/>
        </a:spcAft>
        <a:defRPr sz="5000">
          <a:solidFill>
            <a:schemeClr val="tx2"/>
          </a:solidFill>
          <a:latin typeface="Calibri" pitchFamily="34" charset="0"/>
          <a:cs typeface="Traditional Arabic" pitchFamily="2" charset="-78"/>
        </a:defRPr>
      </a:lvl8pPr>
      <a:lvl9pPr marL="1828800" algn="l" rtl="0" fontAlgn="base">
        <a:spcBef>
          <a:spcPct val="0"/>
        </a:spcBef>
        <a:spcAft>
          <a:spcPct val="0"/>
        </a:spcAft>
        <a:defRPr sz="5000">
          <a:solidFill>
            <a:schemeClr val="tx2"/>
          </a:solidFill>
          <a:latin typeface="Calibri" pitchFamily="34" charset="0"/>
          <a:cs typeface="Traditional Arabic" pitchFamily="2" charset="-7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ajalla UI"/>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ajalla UI"/>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ajalla UI"/>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ajalla UI"/>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ajalla UI"/>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8992" y="704850"/>
            <a:ext cx="5257808" cy="4438662"/>
          </a:xfrm>
        </p:spPr>
        <p:txBody>
          <a:bodyPr/>
          <a:lstStyle/>
          <a:p>
            <a:pPr algn="ctr">
              <a:defRPr/>
            </a:pPr>
            <a:r>
              <a:rPr lang="fa-IR" sz="3600" dirty="0" smtClean="0">
                <a:solidFill>
                  <a:schemeClr val="accent1">
                    <a:lumMod val="60000"/>
                    <a:lumOff val="40000"/>
                  </a:schemeClr>
                </a:solidFill>
                <a:cs typeface="B Titr" pitchFamily="2" charset="-78"/>
              </a:rPr>
              <a:t/>
            </a:r>
            <a:br>
              <a:rPr lang="fa-IR" sz="3600" dirty="0" smtClean="0">
                <a:solidFill>
                  <a:schemeClr val="accent1">
                    <a:lumMod val="60000"/>
                    <a:lumOff val="40000"/>
                  </a:schemeClr>
                </a:solidFill>
                <a:cs typeface="B Titr" pitchFamily="2" charset="-78"/>
              </a:rPr>
            </a:br>
            <a:r>
              <a:rPr lang="fa-IR" sz="3600" dirty="0" smtClean="0">
                <a:solidFill>
                  <a:schemeClr val="accent1">
                    <a:lumMod val="60000"/>
                    <a:lumOff val="40000"/>
                  </a:schemeClr>
                </a:solidFill>
                <a:cs typeface="B Titr" pitchFamily="2" charset="-78"/>
              </a:rPr>
              <a:t>معاونت بهداشتي  دانشگاه علوم پزشكي  تهران </a:t>
            </a:r>
            <a:br>
              <a:rPr lang="fa-IR" sz="3600" dirty="0" smtClean="0">
                <a:solidFill>
                  <a:schemeClr val="accent1">
                    <a:lumMod val="60000"/>
                    <a:lumOff val="40000"/>
                  </a:schemeClr>
                </a:solidFill>
                <a:cs typeface="B Titr" pitchFamily="2" charset="-78"/>
              </a:rPr>
            </a:br>
            <a:r>
              <a:rPr lang="ar-SA" sz="3600" dirty="0" smtClean="0">
                <a:solidFill>
                  <a:schemeClr val="accent1">
                    <a:lumMod val="60000"/>
                    <a:lumOff val="40000"/>
                  </a:schemeClr>
                </a:solidFill>
                <a:cs typeface="B Titr" pitchFamily="2" charset="-78"/>
              </a:rPr>
              <a:t>گروه سلامت نوجوانان </a:t>
            </a:r>
            <a:r>
              <a:rPr lang="en-US" sz="3600" dirty="0" smtClean="0">
                <a:solidFill>
                  <a:schemeClr val="accent1">
                    <a:lumMod val="60000"/>
                    <a:lumOff val="40000"/>
                  </a:schemeClr>
                </a:solidFill>
                <a:cs typeface="B Titr" pitchFamily="2" charset="-78"/>
              </a:rPr>
              <a:t/>
            </a:r>
            <a:br>
              <a:rPr lang="en-US" sz="3600" dirty="0" smtClean="0">
                <a:solidFill>
                  <a:schemeClr val="accent1">
                    <a:lumMod val="60000"/>
                    <a:lumOff val="40000"/>
                  </a:schemeClr>
                </a:solidFill>
                <a:cs typeface="B Titr" pitchFamily="2" charset="-78"/>
              </a:rPr>
            </a:br>
            <a:r>
              <a:rPr lang="ar-SA" sz="3600" dirty="0" smtClean="0">
                <a:solidFill>
                  <a:schemeClr val="accent1">
                    <a:lumMod val="60000"/>
                    <a:lumOff val="40000"/>
                  </a:schemeClr>
                </a:solidFill>
                <a:cs typeface="B Titr" pitchFamily="2" charset="-78"/>
              </a:rPr>
              <a:t>جوانان و مدارس</a:t>
            </a:r>
            <a:r>
              <a:rPr lang="fa-IR" sz="3600" dirty="0" smtClean="0">
                <a:solidFill>
                  <a:schemeClr val="accent1">
                    <a:lumMod val="60000"/>
                    <a:lumOff val="40000"/>
                  </a:schemeClr>
                </a:solidFill>
                <a:cs typeface="B Titr" pitchFamily="2" charset="-78"/>
              </a:rPr>
              <a:t/>
            </a:r>
            <a:br>
              <a:rPr lang="fa-IR" sz="3600" dirty="0" smtClean="0">
                <a:solidFill>
                  <a:schemeClr val="accent1">
                    <a:lumMod val="60000"/>
                    <a:lumOff val="40000"/>
                  </a:schemeClr>
                </a:solidFill>
                <a:cs typeface="B Titr" pitchFamily="2" charset="-78"/>
              </a:rPr>
            </a:br>
            <a:endParaRPr lang="en-US" sz="3600" dirty="0">
              <a:solidFill>
                <a:schemeClr val="accent1">
                  <a:lumMod val="60000"/>
                  <a:lumOff val="40000"/>
                </a:schemeClr>
              </a:solidFill>
              <a:cs typeface="B Titr" pitchFamily="2" charset="-78"/>
            </a:endParaRPr>
          </a:p>
        </p:txBody>
      </p:sp>
      <p:pic>
        <p:nvPicPr>
          <p:cNvPr id="5122" name="Content Placeholder 3" descr="zwlx6h"/>
          <p:cNvPicPr>
            <a:picLocks noGrp="1" noChangeAspect="1" noChangeArrowheads="1"/>
          </p:cNvPicPr>
          <p:nvPr>
            <p:ph idx="1"/>
          </p:nvPr>
        </p:nvPicPr>
        <p:blipFill>
          <a:blip r:embed="rId2"/>
          <a:stretch>
            <a:fillRect/>
          </a:stretch>
        </p:blipFill>
        <p:spPr>
          <a:xfrm>
            <a:off x="214254" y="3571877"/>
            <a:ext cx="2928986" cy="3000395"/>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5122"/>
                                        </p:tgtEl>
                                        <p:attrNameLst>
                                          <p:attrName>style.visibility</p:attrName>
                                        </p:attrNameLst>
                                      </p:cBhvr>
                                      <p:to>
                                        <p:strVal val="visible"/>
                                      </p:to>
                                    </p:set>
                                    <p:animEffect transition="in" filter="diamond(in)">
                                      <p:cBhvr>
                                        <p:cTn id="13"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000" b="1" smtClean="0">
                <a:cs typeface="B Koodak" pitchFamily="2" charset="-78"/>
              </a:rPr>
              <a:t>3-</a:t>
            </a:r>
            <a:r>
              <a:rPr lang="ar-SA" sz="4000" b="1" smtClean="0">
                <a:cs typeface="B Koodak" pitchFamily="2" charset="-78"/>
              </a:rPr>
              <a:t>مرحله بعداز بلوغ :</a:t>
            </a:r>
            <a:endParaRPr lang="en-US" sz="4000" smtClean="0">
              <a:cs typeface="B Koodak" pitchFamily="2" charset="-78"/>
            </a:endParaRPr>
          </a:p>
        </p:txBody>
      </p:sp>
      <p:sp>
        <p:nvSpPr>
          <p:cNvPr id="3" name="Content Placeholder 2"/>
          <p:cNvSpPr>
            <a:spLocks noGrp="1"/>
          </p:cNvSpPr>
          <p:nvPr>
            <p:ph idx="1"/>
          </p:nvPr>
        </p:nvSpPr>
        <p:spPr>
          <a:xfrm>
            <a:off x="0" y="2357438"/>
            <a:ext cx="8686800" cy="4286272"/>
          </a:xfrm>
        </p:spPr>
        <p:txBody>
          <a:bodyPr/>
          <a:lstStyle/>
          <a:p>
            <a:pPr algn="r" rtl="1"/>
            <a:r>
              <a:rPr lang="ar-SA" sz="3600" dirty="0" smtClean="0">
                <a:cs typeface="B Koodak" pitchFamily="2" charset="-78"/>
              </a:rPr>
              <a:t>دراین مرحله صفات ثانویه جنسی کاملا ظاهر شده اند وعملکرد اندامهای تناسلی وتولید مثل کامل است .</a:t>
            </a:r>
            <a:endParaRPr lang="fa-IR" sz="3600" dirty="0" smtClean="0">
              <a:cs typeface="B Koodak" pitchFamily="2" charset="-78"/>
            </a:endParaRPr>
          </a:p>
          <a:p>
            <a:pPr algn="r" rtl="1"/>
            <a:r>
              <a:rPr lang="ar-SA" sz="3600" dirty="0" smtClean="0">
                <a:cs typeface="B Koodak" pitchFamily="2" charset="-78"/>
              </a:rPr>
              <a:t> این دوره که بین سنین 15-19 سالگی است ، اواخر دوران نوجوانی می باشد.</a:t>
            </a:r>
            <a:endParaRPr lang="en-US" sz="3600" dirty="0" smtClean="0">
              <a:cs typeface="B Koodak"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509713"/>
          </a:xfrm>
        </p:spPr>
        <p:txBody>
          <a:bodyPr/>
          <a:lstStyle/>
          <a:p>
            <a:pPr algn="ctr" rtl="1"/>
            <a:r>
              <a:rPr lang="en-US" sz="4000" smtClean="0">
                <a:cs typeface="B Koodak" pitchFamily="2" charset="-78"/>
              </a:rPr>
              <a:t> </a:t>
            </a:r>
            <a:r>
              <a:rPr lang="ar-SA" sz="4000" smtClean="0">
                <a:cs typeface="B Koodak" pitchFamily="2" charset="-78"/>
              </a:rPr>
              <a:t>تغييرات دوران بلوغ:</a:t>
            </a:r>
            <a:r>
              <a:rPr lang="en-US" smtClean="0">
                <a:cs typeface="Traditional Arabic" pitchFamily="2" charset="-78"/>
              </a:rPr>
              <a:t/>
            </a:r>
            <a:br>
              <a:rPr lang="en-US" smtClean="0">
                <a:cs typeface="Traditional Arabic" pitchFamily="2" charset="-78"/>
              </a:rPr>
            </a:br>
            <a:endParaRPr lang="en-US" smtClean="0">
              <a:cs typeface="Traditional Arabic" pitchFamily="2" charset="-78"/>
            </a:endParaRPr>
          </a:p>
        </p:txBody>
      </p:sp>
      <p:sp>
        <p:nvSpPr>
          <p:cNvPr id="3" name="Content Placeholder 2"/>
          <p:cNvSpPr>
            <a:spLocks noGrp="1"/>
          </p:cNvSpPr>
          <p:nvPr>
            <p:ph idx="1"/>
          </p:nvPr>
        </p:nvSpPr>
        <p:spPr/>
        <p:txBody>
          <a:bodyPr/>
          <a:lstStyle/>
          <a:p>
            <a:pPr algn="r" rtl="1">
              <a:buNone/>
            </a:pPr>
            <a:r>
              <a:rPr lang="fa-IR" sz="3600" b="1" dirty="0" smtClean="0">
                <a:cs typeface="B Koodak" pitchFamily="2" charset="-78"/>
              </a:rPr>
              <a:t>1</a:t>
            </a:r>
            <a:r>
              <a:rPr lang="ar-SA" sz="3600" b="1" dirty="0" smtClean="0">
                <a:cs typeface="B Koodak" pitchFamily="2" charset="-78"/>
              </a:rPr>
              <a:t>-تغييرات جسمي:</a:t>
            </a:r>
            <a:endParaRPr lang="en-US" sz="3600" dirty="0" smtClean="0">
              <a:cs typeface="Majalla UI"/>
            </a:endParaRPr>
          </a:p>
          <a:p>
            <a:pPr algn="r" rtl="1"/>
            <a:r>
              <a:rPr lang="ar-SA" sz="3600" dirty="0" smtClean="0">
                <a:cs typeface="B Koodak" pitchFamily="2" charset="-78"/>
              </a:rPr>
              <a:t>افزايش قد، افزايش وزن</a:t>
            </a:r>
            <a:endParaRPr lang="fa-IR" sz="3600" dirty="0" smtClean="0">
              <a:cs typeface="B Koodak" pitchFamily="2" charset="-78"/>
            </a:endParaRPr>
          </a:p>
          <a:p>
            <a:pPr algn="r" rtl="1"/>
            <a:r>
              <a:rPr lang="ar-SA" sz="3600" dirty="0" smtClean="0">
                <a:cs typeface="B Koodak" pitchFamily="2" charset="-78"/>
              </a:rPr>
              <a:t>تغییر در اندام‌های</a:t>
            </a:r>
            <a:r>
              <a:rPr lang="fa-IR" sz="3600" dirty="0" smtClean="0">
                <a:cs typeface="B Koodak" pitchFamily="2" charset="-78"/>
              </a:rPr>
              <a:t> ب</a:t>
            </a:r>
            <a:r>
              <a:rPr lang="ar-SA" sz="3600" dirty="0" smtClean="0">
                <a:cs typeface="B Koodak" pitchFamily="2" charset="-78"/>
              </a:rPr>
              <a:t>دن </a:t>
            </a:r>
            <a:endParaRPr lang="fa-IR" sz="3600" dirty="0" smtClean="0">
              <a:cs typeface="B Koodak" pitchFamily="2" charset="-78"/>
            </a:endParaRPr>
          </a:p>
          <a:p>
            <a:pPr algn="r" rtl="1"/>
            <a:r>
              <a:rPr lang="ar-SA" sz="3600" dirty="0" smtClean="0">
                <a:cs typeface="B Koodak" pitchFamily="2" charset="-78"/>
              </a:rPr>
              <a:t>رشد موهاي زهار و زير بغل</a:t>
            </a:r>
            <a:endParaRPr lang="fa-IR" sz="3600" dirty="0" smtClean="0">
              <a:cs typeface="B Koodak" pitchFamily="2" charset="-78"/>
            </a:endParaRPr>
          </a:p>
          <a:p>
            <a:pPr algn="r" rtl="1"/>
            <a:r>
              <a:rPr lang="ar-SA" sz="3600" dirty="0" smtClean="0">
                <a:cs typeface="B Koodak" pitchFamily="2" charset="-78"/>
              </a:rPr>
              <a:t>رشد قد بازو و ساق</a:t>
            </a:r>
            <a:endParaRPr lang="fa-IR" sz="3600" dirty="0" smtClean="0">
              <a:cs typeface="B Koodak" pitchFamily="2" charset="-78"/>
            </a:endParaRPr>
          </a:p>
          <a:p>
            <a:pPr algn="r" rtl="1"/>
            <a:r>
              <a:rPr lang="ar-SA" sz="3600" dirty="0" smtClean="0">
                <a:cs typeface="B Koodak" pitchFamily="2" charset="-78"/>
              </a:rPr>
              <a:t>تغيير صدا</a:t>
            </a:r>
            <a:endParaRPr lang="fa-IR" sz="3600" dirty="0" smtClean="0">
              <a:cs typeface="B Koodak" pitchFamily="2" charset="-78"/>
            </a:endParaRPr>
          </a:p>
          <a:p>
            <a:pPr algn="r" rtl="1"/>
            <a:r>
              <a:rPr lang="ar-SA" sz="3600" dirty="0" smtClean="0">
                <a:cs typeface="B Koodak" pitchFamily="2" charset="-78"/>
              </a:rPr>
              <a:t>احتلام شبانه</a:t>
            </a:r>
            <a:endParaRPr lang="en-US" sz="3600" dirty="0" smtClean="0">
              <a:cs typeface="B Koodak" pitchFamily="2" charset="-78"/>
            </a:endParaRPr>
          </a:p>
          <a:p>
            <a:pPr algn="r" rtl="1"/>
            <a:endParaRPr lang="fa-IR" sz="3600" dirty="0" smtClean="0">
              <a:cs typeface="B Koodak" pitchFamily="2" charset="-78"/>
            </a:endParaRPr>
          </a:p>
          <a:p>
            <a:pPr algn="r" rtl="1">
              <a:buNone/>
            </a:pPr>
            <a:r>
              <a:rPr lang="ar-SA" sz="3600" dirty="0" smtClean="0">
                <a:cs typeface="B Koodak" pitchFamily="2" charset="-78"/>
              </a:rPr>
              <a:t> </a:t>
            </a:r>
            <a:endParaRPr lang="fa-IR" sz="3600" dirty="0" smtClean="0">
              <a:cs typeface="B Koodak" pitchFamily="2" charset="-78"/>
            </a:endParaRPr>
          </a:p>
        </p:txBody>
      </p:sp>
      <p:pic>
        <p:nvPicPr>
          <p:cNvPr id="18436" name="Picture 3" descr="قد"/>
          <p:cNvPicPr>
            <a:picLocks noChangeAspect="1" noChangeArrowheads="1"/>
          </p:cNvPicPr>
          <p:nvPr/>
        </p:nvPicPr>
        <p:blipFill>
          <a:blip r:embed="rId2"/>
          <a:srcRect/>
          <a:stretch>
            <a:fillRect/>
          </a:stretch>
        </p:blipFill>
        <p:spPr bwMode="auto">
          <a:xfrm>
            <a:off x="1500166" y="1643050"/>
            <a:ext cx="2214578" cy="2182845"/>
          </a:xfrm>
          <a:prstGeom prst="rect">
            <a:avLst/>
          </a:prstGeom>
          <a:noFill/>
          <a:ln w="9525">
            <a:noFill/>
            <a:miter lim="800000"/>
            <a:headEnd/>
            <a:tailEnd/>
          </a:ln>
        </p:spPr>
      </p:pic>
      <p:pic>
        <p:nvPicPr>
          <p:cNvPr id="6" name="Picture 2" descr="C:\Documents and Settings\s.ghanbari.HEALTH\My Documents\My Pictures\چاق.bmp"/>
          <p:cNvPicPr>
            <a:picLocks noChangeAspect="1" noChangeArrowheads="1"/>
          </p:cNvPicPr>
          <p:nvPr/>
        </p:nvPicPr>
        <p:blipFill>
          <a:blip r:embed="rId3"/>
          <a:srcRect/>
          <a:stretch>
            <a:fillRect/>
          </a:stretch>
        </p:blipFill>
        <p:spPr bwMode="auto">
          <a:xfrm>
            <a:off x="1573886" y="3857628"/>
            <a:ext cx="1545534" cy="242889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8" y="0"/>
            <a:ext cx="8043862" cy="5072074"/>
          </a:xfrm>
        </p:spPr>
        <p:txBody>
          <a:bodyPr/>
          <a:lstStyle/>
          <a:p>
            <a:pPr algn="r" rtl="1"/>
            <a:r>
              <a:rPr lang="en-US" sz="4000" dirty="0" smtClean="0">
                <a:cs typeface="B Koodak" pitchFamily="2" charset="-78"/>
              </a:rPr>
              <a:t/>
            </a:r>
            <a:br>
              <a:rPr lang="en-US" sz="4000" dirty="0" smtClean="0">
                <a:cs typeface="B Koodak" pitchFamily="2" charset="-78"/>
              </a:rPr>
            </a:br>
            <a:r>
              <a:rPr lang="ar-SA" sz="3600" dirty="0" smtClean="0">
                <a:cs typeface="B Koodak" pitchFamily="2" charset="-78"/>
              </a:rPr>
              <a:t>افزایش سریع قد در مراحل اولیه بلوغ اتفاق می‌افتد و حداكثر این افزایش </a:t>
            </a:r>
            <a:r>
              <a:rPr lang="fa-IR" sz="3600" dirty="0" smtClean="0">
                <a:cs typeface="B Koodak" pitchFamily="2" charset="-78"/>
              </a:rPr>
              <a:t>قد</a:t>
            </a:r>
            <a:r>
              <a:rPr lang="ar-SA" sz="3600" dirty="0" smtClean="0">
                <a:cs typeface="B Koodak" pitchFamily="2" charset="-78"/>
              </a:rPr>
              <a:t>در پسران در </a:t>
            </a:r>
            <a:r>
              <a:rPr lang="fa-IR" sz="3600" dirty="0" smtClean="0">
                <a:cs typeface="B Koodak" pitchFamily="2" charset="-78"/>
              </a:rPr>
              <a:t>۱۴</a:t>
            </a:r>
            <a:r>
              <a:rPr lang="ar-SA" sz="3600" dirty="0" smtClean="0">
                <a:cs typeface="B Koodak" pitchFamily="2" charset="-78"/>
              </a:rPr>
              <a:t> سالگی است.</a:t>
            </a:r>
            <a:r>
              <a:rPr lang="fa-IR" sz="3600" dirty="0" smtClean="0">
                <a:cs typeface="B Koodak" pitchFamily="2" charset="-78"/>
              </a:rPr>
              <a:t/>
            </a:r>
            <a:br>
              <a:rPr lang="fa-IR" sz="3600" dirty="0" smtClean="0">
                <a:cs typeface="B Koodak" pitchFamily="2" charset="-78"/>
              </a:rPr>
            </a:br>
            <a:r>
              <a:rPr lang="ar-SA" sz="3600" dirty="0" smtClean="0">
                <a:cs typeface="B Koodak" pitchFamily="2" charset="-78"/>
              </a:rPr>
              <a:t> بیشترین افزایش طول قد دو سال بعد از بلوغ است </a:t>
            </a:r>
            <a:r>
              <a:rPr lang="fa-IR" sz="3600" dirty="0" smtClean="0">
                <a:cs typeface="B Koodak" pitchFamily="2" charset="-78"/>
              </a:rPr>
              <a:t/>
            </a:r>
            <a:br>
              <a:rPr lang="fa-IR" sz="3600" dirty="0" smtClean="0">
                <a:cs typeface="B Koodak" pitchFamily="2" charset="-78"/>
              </a:rPr>
            </a:br>
            <a:r>
              <a:rPr lang="ar-SA" sz="3600" dirty="0" smtClean="0">
                <a:cs typeface="B Koodak" pitchFamily="2" charset="-78"/>
              </a:rPr>
              <a:t>و </a:t>
            </a:r>
            <a:r>
              <a:rPr lang="ar-SA" sz="3600" dirty="0" smtClean="0">
                <a:cs typeface="B Koodak" pitchFamily="2" charset="-78"/>
              </a:rPr>
              <a:t>بعد از آن سرعت رشد كاهش پیدا می كند و این كاهش تا سن </a:t>
            </a:r>
            <a:r>
              <a:rPr lang="fa-IR" sz="3600" dirty="0" smtClean="0">
                <a:cs typeface="B Koodak" pitchFamily="2" charset="-78"/>
              </a:rPr>
              <a:t>۲۰ الي</a:t>
            </a:r>
            <a:r>
              <a:rPr lang="ar-SA" sz="3600" dirty="0" smtClean="0">
                <a:cs typeface="B Koodak" pitchFamily="2" charset="-78"/>
              </a:rPr>
              <a:t> </a:t>
            </a:r>
            <a:r>
              <a:rPr lang="fa-IR" sz="3600" dirty="0" smtClean="0">
                <a:cs typeface="B Koodak" pitchFamily="2" charset="-78"/>
              </a:rPr>
              <a:t>۲۱</a:t>
            </a:r>
            <a:r>
              <a:rPr lang="ar-SA" sz="3600" dirty="0" smtClean="0">
                <a:cs typeface="B Koodak" pitchFamily="2" charset="-78"/>
              </a:rPr>
              <a:t> سالگی ادامه می یابد </a:t>
            </a:r>
            <a:r>
              <a:rPr lang="fa-IR" sz="3600" dirty="0" smtClean="0">
                <a:cs typeface="B Koodak" pitchFamily="2" charset="-78"/>
              </a:rPr>
              <a:t>.</a:t>
            </a:r>
            <a:br>
              <a:rPr lang="fa-IR" sz="3600" dirty="0" smtClean="0">
                <a:cs typeface="B Koodak" pitchFamily="2" charset="-78"/>
              </a:rPr>
            </a:br>
            <a:r>
              <a:rPr lang="ar-SA" sz="3600" dirty="0" smtClean="0">
                <a:cs typeface="B Koodak" pitchFamily="2" charset="-78"/>
              </a:rPr>
              <a:t> </a:t>
            </a:r>
            <a:r>
              <a:rPr lang="ar-SA" sz="3200" b="1" dirty="0" smtClean="0">
                <a:cs typeface="B Koodak" pitchFamily="2" charset="-78"/>
              </a:rPr>
              <a:t>به علت دوره طولانی رشد، قد پسران معمولاً‌بلندترازقد دختران است .</a:t>
            </a:r>
            <a:r>
              <a:rPr lang="en-US" sz="3600" dirty="0" smtClean="0">
                <a:cs typeface="B Koodak" pitchFamily="2" charset="-78"/>
              </a:rPr>
              <a:t/>
            </a:r>
            <a:br>
              <a:rPr lang="en-US" sz="3600" dirty="0" smtClean="0">
                <a:cs typeface="B Koodak" pitchFamily="2" charset="-78"/>
              </a:rPr>
            </a:br>
            <a:endParaRPr lang="en-US" sz="3600" dirty="0" smtClean="0">
              <a:cs typeface="B Koodak" pitchFamily="2" charset="-78"/>
            </a:endParaRPr>
          </a:p>
        </p:txBody>
      </p:sp>
      <p:pic>
        <p:nvPicPr>
          <p:cNvPr id="19459" name="Picture 4" descr="C:\Documents and Settings\a.ejlali\My Documents\My Pictures\New Folder\images.jpg"/>
          <p:cNvPicPr>
            <a:picLocks noGrp="1" noChangeAspect="1" noChangeArrowheads="1"/>
          </p:cNvPicPr>
          <p:nvPr>
            <p:ph idx="1"/>
          </p:nvPr>
        </p:nvPicPr>
        <p:blipFill>
          <a:blip r:embed="rId2"/>
          <a:srcRect/>
          <a:stretch>
            <a:fillRect/>
          </a:stretch>
        </p:blipFill>
        <p:spPr>
          <a:xfrm>
            <a:off x="2000250" y="4030973"/>
            <a:ext cx="4714890" cy="2388877"/>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sz="4000" b="1" smtClean="0">
                <a:cs typeface="B Koodak" pitchFamily="2" charset="-78"/>
              </a:rPr>
              <a:t>افزايش وزن</a:t>
            </a:r>
            <a:r>
              <a:rPr lang="ar-SA" sz="4000" smtClean="0">
                <a:cs typeface="B Koodak" pitchFamily="2" charset="-78"/>
              </a:rPr>
              <a:t>: </a:t>
            </a:r>
            <a:endParaRPr lang="en-US" sz="4000" smtClean="0">
              <a:cs typeface="B Koodak" pitchFamily="2" charset="-78"/>
            </a:endParaRPr>
          </a:p>
        </p:txBody>
      </p:sp>
      <p:sp>
        <p:nvSpPr>
          <p:cNvPr id="3" name="Content Placeholder 2"/>
          <p:cNvSpPr>
            <a:spLocks noGrp="1"/>
          </p:cNvSpPr>
          <p:nvPr>
            <p:ph idx="1"/>
          </p:nvPr>
        </p:nvSpPr>
        <p:spPr/>
        <p:txBody>
          <a:bodyPr/>
          <a:lstStyle/>
          <a:p>
            <a:pPr algn="r" rtl="1"/>
            <a:r>
              <a:rPr lang="ar-SA" smtClean="0">
                <a:cs typeface="B Koodak" pitchFamily="2" charset="-78"/>
              </a:rPr>
              <a:t>افزایش وزن در هنگام بلوغ فقط مربوط به افزایش چربی نیست، بلكه به رشد و تكامل استخوان و عضله نیز مربوط می‌شود. </a:t>
            </a:r>
            <a:endParaRPr lang="fa-IR" smtClean="0">
              <a:cs typeface="B Koodak" pitchFamily="2" charset="-78"/>
            </a:endParaRPr>
          </a:p>
          <a:p>
            <a:pPr algn="r" rtl="1"/>
            <a:r>
              <a:rPr lang="ar-SA" smtClean="0">
                <a:cs typeface="B Koodak" pitchFamily="2" charset="-78"/>
              </a:rPr>
              <a:t>در پسران حداكثر افزایش وزن غالباً یك یا دو سال دیرتر از دختران پیش می‌آید و بیشترین میزان آن در </a:t>
            </a:r>
            <a:r>
              <a:rPr lang="fa-IR" smtClean="0">
                <a:cs typeface="B Koodak" pitchFamily="2" charset="-78"/>
              </a:rPr>
              <a:t>۱۶</a:t>
            </a:r>
            <a:r>
              <a:rPr lang="ar-SA" smtClean="0">
                <a:cs typeface="B Koodak" pitchFamily="2" charset="-78"/>
              </a:rPr>
              <a:t> سالگی است</a:t>
            </a:r>
            <a:endParaRPr lang="fa-IR" smtClean="0">
              <a:cs typeface="B Koodak" pitchFamily="2" charset="-78"/>
            </a:endParaRPr>
          </a:p>
          <a:p>
            <a:pPr algn="r" rtl="1">
              <a:buFont typeface="Wingdings 2" pitchFamily="18" charset="2"/>
              <a:buNone/>
            </a:pPr>
            <a:endParaRPr lang="en-US" smtClean="0">
              <a:cs typeface="B Koodak" pitchFamily="2" charset="-78"/>
            </a:endParaRPr>
          </a:p>
          <a:p>
            <a:pPr algn="r" rtl="1"/>
            <a:r>
              <a:rPr lang="ar-SA" smtClean="0">
                <a:cs typeface="B Koodak" pitchFamily="2" charset="-78"/>
              </a:rPr>
              <a:t> چاق شدن در دوران بلوغ هم غیرمعمول نیست. نزدیك شروع بلوغ در سنین </a:t>
            </a:r>
            <a:r>
              <a:rPr lang="fa-IR" smtClean="0">
                <a:cs typeface="B Koodak" pitchFamily="2" charset="-78"/>
              </a:rPr>
              <a:t>۱۰</a:t>
            </a:r>
            <a:r>
              <a:rPr lang="ar-SA" smtClean="0">
                <a:cs typeface="B Koodak" pitchFamily="2" charset="-78"/>
              </a:rPr>
              <a:t> تا </a:t>
            </a:r>
            <a:r>
              <a:rPr lang="fa-IR" smtClean="0">
                <a:cs typeface="B Koodak" pitchFamily="2" charset="-78"/>
              </a:rPr>
              <a:t>۱۲</a:t>
            </a:r>
            <a:r>
              <a:rPr lang="ar-SA" smtClean="0">
                <a:cs typeface="B Koodak" pitchFamily="2" charset="-78"/>
              </a:rPr>
              <a:t> سالگی معمولاًدر ناحیه شكم، ران‌ها، گردن و گونه چربی جمع می شود ولی بعد از كامل شدن بلوغ و زمانی كه رشد سریع قد شروع می‌شود این چربی‌ها به تدریج كمتر می‌شوند</a:t>
            </a:r>
            <a:r>
              <a:rPr lang="en-US" smtClean="0">
                <a:cs typeface="B Koodak" pitchFamily="2" charset="-78"/>
              </a:rPr>
              <a:t>. </a:t>
            </a:r>
          </a:p>
        </p:txBody>
      </p:sp>
      <p:pic>
        <p:nvPicPr>
          <p:cNvPr id="20484" name="Picture 2" descr="C:\Documents and Settings\s.ghanbari.HEALTH\My Documents\My Pictures\New Folder (2)\چاق.jpg"/>
          <p:cNvPicPr>
            <a:picLocks noChangeAspect="1" noChangeArrowheads="1"/>
          </p:cNvPicPr>
          <p:nvPr/>
        </p:nvPicPr>
        <p:blipFill>
          <a:blip r:embed="rId2"/>
          <a:srcRect/>
          <a:stretch>
            <a:fillRect/>
          </a:stretch>
        </p:blipFill>
        <p:spPr bwMode="auto">
          <a:xfrm>
            <a:off x="1571625" y="285750"/>
            <a:ext cx="1714500" cy="1571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50"/>
            <a:ext cx="8229600" cy="1428750"/>
          </a:xfrm>
        </p:spPr>
        <p:txBody>
          <a:bodyPr/>
          <a:lstStyle/>
          <a:p>
            <a:pPr algn="r" rtl="1"/>
            <a:r>
              <a:rPr lang="ar-SA" sz="4000" b="1" smtClean="0">
                <a:cs typeface="B Koodak" pitchFamily="2" charset="-78"/>
              </a:rPr>
              <a:t>تغییر در اندام‌های بدن:</a:t>
            </a:r>
            <a:r>
              <a:rPr lang="ar-SA" sz="4000" smtClean="0">
                <a:cs typeface="B Koodak" pitchFamily="2" charset="-78"/>
              </a:rPr>
              <a:t> </a:t>
            </a:r>
            <a:r>
              <a:rPr lang="en-US" smtClean="0">
                <a:cs typeface="Traditional Arabic" pitchFamily="2" charset="-78"/>
              </a:rPr>
              <a:t/>
            </a:r>
            <a:br>
              <a:rPr lang="en-US" smtClean="0">
                <a:cs typeface="Traditional Arabic" pitchFamily="2" charset="-78"/>
              </a:rPr>
            </a:br>
            <a:endParaRPr lang="en-US" smtClean="0">
              <a:cs typeface="Traditional Arabic" pitchFamily="2" charset="-78"/>
            </a:endParaRPr>
          </a:p>
        </p:txBody>
      </p:sp>
      <p:sp>
        <p:nvSpPr>
          <p:cNvPr id="5" name="Content Placeholder 4"/>
          <p:cNvSpPr>
            <a:spLocks noGrp="1"/>
          </p:cNvSpPr>
          <p:nvPr>
            <p:ph idx="1"/>
          </p:nvPr>
        </p:nvSpPr>
        <p:spPr/>
        <p:txBody>
          <a:bodyPr/>
          <a:lstStyle/>
          <a:p>
            <a:pPr algn="r" rtl="1"/>
            <a:r>
              <a:rPr lang="ar-SA" sz="3600" dirty="0" smtClean="0">
                <a:cs typeface="B Koodak" pitchFamily="2" charset="-78"/>
              </a:rPr>
              <a:t>بعضی از نقاط بدن كه در سال‌های اولیه زندگی به تناسب خیلی كوچك هستند در زمان بلوغ بزرگ </a:t>
            </a:r>
            <a:endParaRPr lang="fa-IR" sz="3600" dirty="0" smtClean="0">
              <a:cs typeface="B Koodak" pitchFamily="2" charset="-78"/>
            </a:endParaRPr>
          </a:p>
          <a:p>
            <a:pPr algn="r" rtl="1">
              <a:buNone/>
            </a:pPr>
            <a:r>
              <a:rPr lang="ar-SA" sz="3600" dirty="0" smtClean="0">
                <a:cs typeface="B Koodak" pitchFamily="2" charset="-78"/>
              </a:rPr>
              <a:t>می شوند</a:t>
            </a:r>
            <a:r>
              <a:rPr lang="fa-IR" sz="3600" dirty="0" smtClean="0">
                <a:cs typeface="B Koodak" pitchFamily="2" charset="-78"/>
              </a:rPr>
              <a:t> ، </a:t>
            </a:r>
            <a:r>
              <a:rPr lang="ar-SA" sz="3600" dirty="0" smtClean="0">
                <a:cs typeface="B Koodak" pitchFamily="2" charset="-78"/>
              </a:rPr>
              <a:t>این حا</a:t>
            </a:r>
            <a:r>
              <a:rPr lang="fa-IR" sz="3600" dirty="0" smtClean="0">
                <a:cs typeface="B Koodak" pitchFamily="2" charset="-78"/>
              </a:rPr>
              <a:t> </a:t>
            </a:r>
            <a:r>
              <a:rPr lang="ar-SA" sz="3600" dirty="0" smtClean="0">
                <a:cs typeface="B Koodak" pitchFamily="2" charset="-78"/>
              </a:rPr>
              <a:t>لت بخصوص در بینی، پاها و دست‌ها بیشتر مشاهده می‌شود</a:t>
            </a:r>
            <a:r>
              <a:rPr lang="en-US" sz="3600" dirty="0" smtClean="0">
                <a:cs typeface="B Koodak" pitchFamily="2" charset="-78"/>
              </a:rPr>
              <a:t>. </a:t>
            </a:r>
          </a:p>
          <a:p>
            <a:endParaRPr lang="en-US" dirty="0" smtClean="0">
              <a:cs typeface="B Koodak"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blinds(horizontal)">
                                      <p:cBhvr>
                                        <p:cTn id="1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95324"/>
          </a:xfrm>
        </p:spPr>
        <p:txBody>
          <a:bodyPr/>
          <a:lstStyle/>
          <a:p>
            <a:pPr algn="r" rtl="1"/>
            <a:r>
              <a:rPr lang="ar-SA" sz="4000" b="1" dirty="0" smtClean="0">
                <a:cs typeface="B Koodak" pitchFamily="2" charset="-78"/>
              </a:rPr>
              <a:t>رشد موهاي زهار و زير بغل</a:t>
            </a:r>
            <a:r>
              <a:rPr lang="ar-SA" sz="4000" dirty="0" smtClean="0">
                <a:cs typeface="B Koodak" pitchFamily="2" charset="-78"/>
              </a:rPr>
              <a:t>: </a:t>
            </a:r>
            <a:endParaRPr lang="en-US" sz="4000" dirty="0" smtClean="0">
              <a:cs typeface="B Koodak" pitchFamily="2" charset="-78"/>
            </a:endParaRPr>
          </a:p>
        </p:txBody>
      </p:sp>
      <p:sp>
        <p:nvSpPr>
          <p:cNvPr id="3" name="Content Placeholder 2"/>
          <p:cNvSpPr>
            <a:spLocks noGrp="1"/>
          </p:cNvSpPr>
          <p:nvPr>
            <p:ph idx="1"/>
          </p:nvPr>
        </p:nvSpPr>
        <p:spPr/>
        <p:txBody>
          <a:bodyPr/>
          <a:lstStyle/>
          <a:p>
            <a:pPr algn="r" rtl="1"/>
            <a:r>
              <a:rPr lang="ar-SA" sz="3600" dirty="0" smtClean="0">
                <a:cs typeface="B Koodak" pitchFamily="2" charset="-78"/>
              </a:rPr>
              <a:t>ابتدا موي زهار و حدود 20 ماه بعد موي زير بغل ، سينه و صورت رشد مي كند </a:t>
            </a:r>
            <a:endParaRPr lang="fa-IR" sz="3600" dirty="0" smtClean="0">
              <a:cs typeface="B Koodak" pitchFamily="2" charset="-78"/>
            </a:endParaRPr>
          </a:p>
          <a:p>
            <a:pPr algn="r" rtl="1">
              <a:buNone/>
            </a:pPr>
            <a:endParaRPr lang="fa-IR" sz="3600" dirty="0" smtClean="0">
              <a:cs typeface="B Koodak" pitchFamily="2" charset="-78"/>
            </a:endParaRPr>
          </a:p>
          <a:p>
            <a:pPr algn="r" rtl="1">
              <a:buNone/>
            </a:pPr>
            <a:r>
              <a:rPr lang="ar-SA" sz="3600" dirty="0" smtClean="0">
                <a:cs typeface="B Koodak" pitchFamily="2" charset="-78"/>
              </a:rPr>
              <a:t>همزمان </a:t>
            </a:r>
            <a:r>
              <a:rPr lang="ar-SA" sz="3600" dirty="0" smtClean="0">
                <a:cs typeface="B Koodak" pitchFamily="2" charset="-78"/>
              </a:rPr>
              <a:t>فعا</a:t>
            </a:r>
            <a:r>
              <a:rPr lang="fa-IR" sz="3600" dirty="0" smtClean="0">
                <a:cs typeface="B Koodak" pitchFamily="2" charset="-78"/>
              </a:rPr>
              <a:t> </a:t>
            </a:r>
            <a:r>
              <a:rPr lang="ar-SA" sz="3600" dirty="0" smtClean="0">
                <a:cs typeface="B Koodak" pitchFamily="2" charset="-78"/>
              </a:rPr>
              <a:t>ليت غدد عرق و چربي افزايش يافته آكنه ايجاد مي شود. </a:t>
            </a:r>
            <a:endParaRPr lang="fa-IR" sz="3600" dirty="0" smtClean="0">
              <a:cs typeface="B Koodak" pitchFamily="2" charset="-78"/>
            </a:endParaRPr>
          </a:p>
          <a:p>
            <a:pPr algn="r" rtl="1">
              <a:buFont typeface="Wingdings 2" pitchFamily="18" charset="2"/>
              <a:buNone/>
            </a:pPr>
            <a:endParaRPr lang="en-US" dirty="0" smtClean="0">
              <a:cs typeface="Majalla UI"/>
            </a:endParaRPr>
          </a:p>
        </p:txBody>
      </p:sp>
      <p:pic>
        <p:nvPicPr>
          <p:cNvPr id="2050" name="Picture 2" descr="C:\Documents and Settings\s.ghanbari.HEALTH\My Documents\My Pictures\جوش.bmp"/>
          <p:cNvPicPr>
            <a:picLocks noChangeAspect="1" noChangeArrowheads="1"/>
          </p:cNvPicPr>
          <p:nvPr/>
        </p:nvPicPr>
        <p:blipFill>
          <a:blip r:embed="rId2"/>
          <a:srcRect/>
          <a:stretch>
            <a:fillRect/>
          </a:stretch>
        </p:blipFill>
        <p:spPr bwMode="auto">
          <a:xfrm>
            <a:off x="1142976" y="4929198"/>
            <a:ext cx="1581150" cy="1485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4000" b="1" dirty="0" smtClean="0">
                <a:cs typeface="B Koodak" pitchFamily="2" charset="-78"/>
              </a:rPr>
              <a:t>رشد قد</a:t>
            </a:r>
            <a:r>
              <a:rPr lang="fa-IR" sz="4000" b="1" dirty="0" smtClean="0">
                <a:cs typeface="B Koodak" pitchFamily="2" charset="-78"/>
              </a:rPr>
              <a:t>،</a:t>
            </a:r>
            <a:r>
              <a:rPr lang="ar-SA" sz="4000" b="1" dirty="0" smtClean="0">
                <a:cs typeface="B Koodak" pitchFamily="2" charset="-78"/>
              </a:rPr>
              <a:t> بازو و ساق</a:t>
            </a:r>
            <a:r>
              <a:rPr lang="ar-SA" sz="4000" dirty="0" smtClean="0">
                <a:cs typeface="B Koodak" pitchFamily="2" charset="-78"/>
              </a:rPr>
              <a:t>: </a:t>
            </a:r>
            <a:endParaRPr lang="en-US" sz="4000" dirty="0" smtClean="0">
              <a:cs typeface="B Koodak" pitchFamily="2" charset="-78"/>
            </a:endParaRPr>
          </a:p>
        </p:txBody>
      </p:sp>
      <p:sp>
        <p:nvSpPr>
          <p:cNvPr id="3" name="Content Placeholder 2"/>
          <p:cNvSpPr>
            <a:spLocks noGrp="1"/>
          </p:cNvSpPr>
          <p:nvPr>
            <p:ph idx="1"/>
          </p:nvPr>
        </p:nvSpPr>
        <p:spPr/>
        <p:txBody>
          <a:bodyPr/>
          <a:lstStyle/>
          <a:p>
            <a:pPr algn="r" rtl="1"/>
            <a:r>
              <a:rPr lang="ar-SA" sz="3600" dirty="0" smtClean="0">
                <a:cs typeface="B Koodak" pitchFamily="2" charset="-78"/>
              </a:rPr>
              <a:t>دراين دوره رشد جهشي قد شروع و به طور متوسط 7 تا </a:t>
            </a:r>
            <a:r>
              <a:rPr lang="fa-IR" sz="3600" dirty="0" smtClean="0">
                <a:cs typeface="B Koodak" pitchFamily="2" charset="-78"/>
              </a:rPr>
              <a:t>12/5</a:t>
            </a:r>
            <a:r>
              <a:rPr lang="ar-SA" sz="3600" dirty="0" smtClean="0">
                <a:cs typeface="B Koodak" pitchFamily="2" charset="-78"/>
              </a:rPr>
              <a:t> سانتي متر در سال به قد پسران افزوده مي شود و قدرت عضلاني و پهناي سينه افزايش مي يابد.</a:t>
            </a:r>
            <a:endParaRPr lang="en-US" sz="3600" dirty="0" smtClean="0">
              <a:cs typeface="B Koodak" pitchFamily="2" charset="-78"/>
            </a:endParaRPr>
          </a:p>
          <a:p>
            <a:endParaRPr lang="en-US" dirty="0" smtClean="0">
              <a:cs typeface="Majalla UI"/>
            </a:endParaRPr>
          </a:p>
        </p:txBody>
      </p:sp>
      <p:pic>
        <p:nvPicPr>
          <p:cNvPr id="3074" name="Picture 2" descr="C:\Documents and Settings\s.ghanbari.HEALTH\My Documents\My Pictures\ق.bmp"/>
          <p:cNvPicPr>
            <a:picLocks noChangeAspect="1" noChangeArrowheads="1"/>
          </p:cNvPicPr>
          <p:nvPr/>
        </p:nvPicPr>
        <p:blipFill>
          <a:blip r:embed="rId2"/>
          <a:srcRect/>
          <a:stretch>
            <a:fillRect/>
          </a:stretch>
        </p:blipFill>
        <p:spPr bwMode="auto">
          <a:xfrm>
            <a:off x="1214414" y="3714752"/>
            <a:ext cx="2514609" cy="272914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4000" b="1" smtClean="0">
                <a:cs typeface="B Koodak" pitchFamily="2" charset="-78"/>
              </a:rPr>
              <a:t>تغيير صدا:</a:t>
            </a:r>
            <a:endParaRPr lang="en-US" sz="4000" smtClean="0">
              <a:cs typeface="B Koodak" pitchFamily="2" charset="-78"/>
            </a:endParaRPr>
          </a:p>
        </p:txBody>
      </p:sp>
      <p:sp>
        <p:nvSpPr>
          <p:cNvPr id="3" name="Content Placeholder 2"/>
          <p:cNvSpPr>
            <a:spLocks noGrp="1"/>
          </p:cNvSpPr>
          <p:nvPr>
            <p:ph idx="1"/>
          </p:nvPr>
        </p:nvSpPr>
        <p:spPr/>
        <p:txBody>
          <a:bodyPr/>
          <a:lstStyle/>
          <a:p>
            <a:pPr algn="r" rtl="1"/>
            <a:r>
              <a:rPr lang="ar-SA" sz="3200" dirty="0" smtClean="0">
                <a:cs typeface="B Koodak" pitchFamily="2" charset="-78"/>
              </a:rPr>
              <a:t>شروع تغييرات صدا و سن بروز آن در افراد مختلف متفاوت و تحت تاثير مجموعه عوامل </a:t>
            </a:r>
            <a:r>
              <a:rPr lang="ar-SA" sz="3200" dirty="0" smtClean="0">
                <a:solidFill>
                  <a:srgbClr val="FF0000"/>
                </a:solidFill>
                <a:cs typeface="B Koodak" pitchFamily="2" charset="-78"/>
              </a:rPr>
              <a:t>هورموني ، ژنتيك و محيطي </a:t>
            </a:r>
            <a:r>
              <a:rPr lang="ar-SA" sz="3200" dirty="0" smtClean="0">
                <a:cs typeface="B Koodak" pitchFamily="2" charset="-78"/>
              </a:rPr>
              <a:t>مي باشد كه در اين ميان تغذيه مناسب و كافي ، ورزش و فعاليت جسماني و رفاه جسمي و روحي تاثير به سزائي دارند. </a:t>
            </a:r>
            <a:endParaRPr lang="fa-IR" sz="3200" dirty="0" smtClean="0">
              <a:cs typeface="B Koodak" pitchFamily="2" charset="-78"/>
            </a:endParaRPr>
          </a:p>
          <a:p>
            <a:pPr algn="r" rtl="1"/>
            <a:r>
              <a:rPr lang="ar-SA" sz="3200" dirty="0" smtClean="0">
                <a:cs typeface="B Koodak" pitchFamily="2" charset="-78"/>
              </a:rPr>
              <a:t>تغییر صدا در پسران ناشی از رشد </a:t>
            </a:r>
            <a:r>
              <a:rPr lang="ar-SA" sz="3200" dirty="0" smtClean="0">
                <a:solidFill>
                  <a:srgbClr val="FF0000"/>
                </a:solidFill>
                <a:cs typeface="B Koodak" pitchFamily="2" charset="-78"/>
              </a:rPr>
              <a:t>طناب‌های صوتی </a:t>
            </a:r>
            <a:r>
              <a:rPr lang="ar-SA" sz="3200" dirty="0" smtClean="0">
                <a:cs typeface="B Koodak" pitchFamily="2" charset="-78"/>
              </a:rPr>
              <a:t>است. صدا ابتدا خشن و كمی ناهنجار و شاید دورگه و بعد بم می‌شود، ولی به تدریج آهنگ صدا مطلوب‌تر خواهد شد</a:t>
            </a:r>
            <a:r>
              <a:rPr lang="en-US" sz="3200" dirty="0" smtClean="0">
                <a:cs typeface="B Koodak" pitchFamily="2" charset="-78"/>
              </a:rPr>
              <a:t>. </a:t>
            </a:r>
          </a:p>
          <a:p>
            <a:pPr rtl="1"/>
            <a:endParaRPr lang="en-US" dirty="0" smtClean="0">
              <a:cs typeface="Majalla U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23886"/>
          </a:xfrm>
        </p:spPr>
        <p:txBody>
          <a:bodyPr/>
          <a:lstStyle/>
          <a:p>
            <a:pPr algn="r" rtl="1"/>
            <a:r>
              <a:rPr lang="ar-SA" sz="4000" b="1" dirty="0" smtClean="0">
                <a:cs typeface="B Koodak" pitchFamily="2" charset="-78"/>
              </a:rPr>
              <a:t>احتلام شبانه:</a:t>
            </a:r>
            <a:r>
              <a:rPr lang="ar-SA" sz="4000" dirty="0" smtClean="0">
                <a:cs typeface="B Koodak" pitchFamily="2" charset="-78"/>
              </a:rPr>
              <a:t> </a:t>
            </a:r>
            <a:endParaRPr lang="en-US" sz="4000" dirty="0" smtClean="0">
              <a:cs typeface="B Koodak" pitchFamily="2" charset="-78"/>
            </a:endParaRPr>
          </a:p>
        </p:txBody>
      </p:sp>
      <p:sp>
        <p:nvSpPr>
          <p:cNvPr id="3" name="Content Placeholder 2"/>
          <p:cNvSpPr>
            <a:spLocks noGrp="1"/>
          </p:cNvSpPr>
          <p:nvPr>
            <p:ph idx="1"/>
          </p:nvPr>
        </p:nvSpPr>
        <p:spPr>
          <a:xfrm>
            <a:off x="457200" y="1428737"/>
            <a:ext cx="8229600" cy="4895864"/>
          </a:xfrm>
        </p:spPr>
        <p:txBody>
          <a:bodyPr/>
          <a:lstStyle/>
          <a:p>
            <a:pPr algn="r" rtl="1"/>
            <a:r>
              <a:rPr lang="ar-SA" sz="3600" dirty="0" smtClean="0">
                <a:cs typeface="B Koodak" pitchFamily="2" charset="-78"/>
              </a:rPr>
              <a:t>يك سال پس از رشد بيضه ها و معمولا شبانه يا نزديك صبح و درخواب و به طريق غير ارادي اتفاق      مي افتد.</a:t>
            </a:r>
            <a:endParaRPr lang="fa-IR" sz="3600" dirty="0" smtClean="0">
              <a:cs typeface="B Koodak" pitchFamily="2" charset="-78"/>
            </a:endParaRPr>
          </a:p>
          <a:p>
            <a:pPr algn="r" rtl="1"/>
            <a:r>
              <a:rPr lang="ar-SA" sz="3600" dirty="0" smtClean="0">
                <a:cs typeface="B Koodak" pitchFamily="2" charset="-78"/>
              </a:rPr>
              <a:t>اولین انزال كه یكی از معیارهای بلوغ است معمولاً هنگام خواب پیش می‌آید و اگر </a:t>
            </a:r>
            <a:r>
              <a:rPr lang="fa-IR" sz="3600" dirty="0" smtClean="0">
                <a:cs typeface="B Koodak" pitchFamily="2" charset="-78"/>
              </a:rPr>
              <a:t>نوجوان </a:t>
            </a:r>
            <a:r>
              <a:rPr lang="ar-SA" sz="3600" dirty="0" smtClean="0">
                <a:cs typeface="B Koodak" pitchFamily="2" charset="-78"/>
              </a:rPr>
              <a:t>درباره آن چیزی ندان</a:t>
            </a:r>
            <a:r>
              <a:rPr lang="fa-IR" sz="3600" dirty="0" smtClean="0">
                <a:cs typeface="B Koodak" pitchFamily="2" charset="-78"/>
              </a:rPr>
              <a:t>د</a:t>
            </a:r>
            <a:r>
              <a:rPr lang="ar-SA" sz="3600" dirty="0" smtClean="0">
                <a:cs typeface="B Koodak" pitchFamily="2" charset="-78"/>
              </a:rPr>
              <a:t>دچار نگرانی </a:t>
            </a:r>
            <a:r>
              <a:rPr lang="fa-IR" sz="3600" dirty="0" smtClean="0">
                <a:cs typeface="B Koodak" pitchFamily="2" charset="-78"/>
              </a:rPr>
              <a:t>مي</a:t>
            </a:r>
            <a:r>
              <a:rPr lang="ar-SA" sz="3600" dirty="0" smtClean="0">
                <a:cs typeface="B Koodak" pitchFamily="2" charset="-78"/>
              </a:rPr>
              <a:t>شود</a:t>
            </a:r>
            <a:r>
              <a:rPr lang="fa-IR" sz="3600" dirty="0" smtClean="0">
                <a:cs typeface="B Koodak" pitchFamily="2" charset="-78"/>
              </a:rPr>
              <a:t>.</a:t>
            </a:r>
          </a:p>
          <a:p>
            <a:pPr algn="r" rtl="1"/>
            <a:r>
              <a:rPr lang="ar-SA" sz="3600" dirty="0" smtClean="0">
                <a:cs typeface="B Koodak" pitchFamily="2" charset="-78"/>
              </a:rPr>
              <a:t> ولی باید بداند كه این یكی از مراحل رشد و تكامل است كه از سلامت وجود </a:t>
            </a:r>
            <a:r>
              <a:rPr lang="fa-IR" sz="3600" dirty="0" smtClean="0">
                <a:cs typeface="B Koodak" pitchFamily="2" charset="-78"/>
              </a:rPr>
              <a:t>او</a:t>
            </a:r>
            <a:r>
              <a:rPr lang="ar-SA" sz="3600" dirty="0" smtClean="0">
                <a:cs typeface="B Koodak" pitchFamily="2" charset="-78"/>
              </a:rPr>
              <a:t> خبر می‌دهد و نباید باعث نگرانی</a:t>
            </a:r>
            <a:r>
              <a:rPr lang="fa-IR" sz="3600" dirty="0" smtClean="0">
                <a:cs typeface="B Koodak" pitchFamily="2" charset="-78"/>
              </a:rPr>
              <a:t>ش</a:t>
            </a:r>
            <a:r>
              <a:rPr lang="ar-SA" sz="3600" dirty="0" smtClean="0">
                <a:cs typeface="B Koodak" pitchFamily="2" charset="-78"/>
              </a:rPr>
              <a:t>ان شود</a:t>
            </a:r>
            <a:r>
              <a:rPr lang="en-US" sz="3600" dirty="0" smtClean="0">
                <a:cs typeface="B Koodak" pitchFamily="2" charset="-78"/>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95324"/>
          </a:xfrm>
        </p:spPr>
        <p:txBody>
          <a:bodyPr/>
          <a:lstStyle/>
          <a:p>
            <a:pPr algn="r"/>
            <a:r>
              <a:rPr lang="ar-SA" sz="4000" b="1" dirty="0" smtClean="0">
                <a:cs typeface="B Koodak" pitchFamily="2" charset="-78"/>
              </a:rPr>
              <a:t>آكنه :</a:t>
            </a:r>
            <a:r>
              <a:rPr lang="ar-SA" sz="4000" dirty="0" smtClean="0">
                <a:cs typeface="B Koodak" pitchFamily="2" charset="-78"/>
              </a:rPr>
              <a:t> </a:t>
            </a:r>
            <a:endParaRPr lang="en-US" sz="4000" dirty="0" smtClean="0">
              <a:cs typeface="B Koodak" pitchFamily="2" charset="-78"/>
            </a:endParaRPr>
          </a:p>
        </p:txBody>
      </p:sp>
      <p:sp>
        <p:nvSpPr>
          <p:cNvPr id="3" name="Content Placeholder 2"/>
          <p:cNvSpPr>
            <a:spLocks noGrp="1"/>
          </p:cNvSpPr>
          <p:nvPr>
            <p:ph idx="1"/>
          </p:nvPr>
        </p:nvSpPr>
        <p:spPr/>
        <p:txBody>
          <a:bodyPr/>
          <a:lstStyle/>
          <a:p>
            <a:pPr algn="r" rtl="1"/>
            <a:r>
              <a:rPr lang="fa-IR" sz="3600" dirty="0" smtClean="0">
                <a:cs typeface="B Koodak" pitchFamily="2" charset="-78"/>
              </a:rPr>
              <a:t>در دوران بلوغ </a:t>
            </a:r>
            <a:r>
              <a:rPr lang="ar-SA" sz="3600" dirty="0" smtClean="0">
                <a:cs typeface="B Koodak" pitchFamily="2" charset="-78"/>
              </a:rPr>
              <a:t>غدد چربی در</a:t>
            </a:r>
            <a:endParaRPr lang="fa-IR" sz="3600" dirty="0" smtClean="0">
              <a:cs typeface="B Koodak" pitchFamily="2" charset="-78"/>
            </a:endParaRPr>
          </a:p>
          <a:p>
            <a:pPr algn="r" rtl="1">
              <a:buNone/>
            </a:pPr>
            <a:r>
              <a:rPr lang="ar-SA" sz="3600" dirty="0" smtClean="0">
                <a:cs typeface="B Koodak" pitchFamily="2" charset="-78"/>
              </a:rPr>
              <a:t> پوست بزرگ وفعال می شوند و </a:t>
            </a:r>
            <a:endParaRPr lang="fa-IR" sz="3600" dirty="0" smtClean="0">
              <a:cs typeface="B Koodak" pitchFamily="2" charset="-78"/>
            </a:endParaRPr>
          </a:p>
          <a:p>
            <a:pPr algn="r" rtl="1">
              <a:buNone/>
            </a:pPr>
            <a:r>
              <a:rPr lang="ar-SA" sz="3600" dirty="0" smtClean="0">
                <a:cs typeface="B Koodak" pitchFamily="2" charset="-78"/>
              </a:rPr>
              <a:t>در اثر افزایش</a:t>
            </a:r>
            <a:r>
              <a:rPr lang="fa-IR" sz="3600" dirty="0" smtClean="0">
                <a:cs typeface="B Koodak" pitchFamily="2" charset="-78"/>
              </a:rPr>
              <a:t> </a:t>
            </a:r>
            <a:r>
              <a:rPr lang="ar-SA" sz="3600" dirty="0" smtClean="0">
                <a:cs typeface="B Koodak" pitchFamily="2" charset="-78"/>
              </a:rPr>
              <a:t>فعالیت غدد چربی </a:t>
            </a:r>
            <a:endParaRPr lang="fa-IR" sz="3600" dirty="0" smtClean="0">
              <a:cs typeface="B Koodak" pitchFamily="2" charset="-78"/>
            </a:endParaRPr>
          </a:p>
          <a:p>
            <a:pPr algn="r" rtl="1">
              <a:buNone/>
            </a:pPr>
            <a:r>
              <a:rPr lang="ar-SA" sz="3600" dirty="0" smtClean="0">
                <a:cs typeface="B Koodak" pitchFamily="2" charset="-78"/>
              </a:rPr>
              <a:t>ممكن است</a:t>
            </a:r>
            <a:r>
              <a:rPr lang="fa-IR" sz="3600" dirty="0" smtClean="0">
                <a:cs typeface="B Koodak" pitchFamily="2" charset="-78"/>
              </a:rPr>
              <a:t> </a:t>
            </a:r>
            <a:r>
              <a:rPr lang="ar-SA" sz="3600" dirty="0" smtClean="0">
                <a:cs typeface="B Koodak" pitchFamily="2" charset="-78"/>
              </a:rPr>
              <a:t>جوش‌هایی روی صورت </a:t>
            </a:r>
            <a:endParaRPr lang="fa-IR" sz="3600" dirty="0" smtClean="0">
              <a:cs typeface="B Koodak" pitchFamily="2" charset="-78"/>
            </a:endParaRPr>
          </a:p>
          <a:p>
            <a:pPr algn="r" rtl="1">
              <a:buNone/>
            </a:pPr>
            <a:r>
              <a:rPr lang="ar-SA" sz="3600" dirty="0" smtClean="0">
                <a:cs typeface="B Koodak" pitchFamily="2" charset="-78"/>
              </a:rPr>
              <a:t>و پوست بدن ظاهر شود كه به آنها </a:t>
            </a:r>
            <a:r>
              <a:rPr lang="ar-SA" sz="3600" dirty="0" smtClean="0">
                <a:solidFill>
                  <a:srgbClr val="FF0000"/>
                </a:solidFill>
                <a:cs typeface="B Koodak" pitchFamily="2" charset="-78"/>
              </a:rPr>
              <a:t>آكنه</a:t>
            </a:r>
            <a:r>
              <a:rPr lang="ar-SA" sz="3600" dirty="0" smtClean="0">
                <a:cs typeface="B Koodak" pitchFamily="2" charset="-78"/>
              </a:rPr>
              <a:t> می گویند </a:t>
            </a:r>
            <a:endParaRPr lang="fa-IR" sz="3600" dirty="0" smtClean="0">
              <a:cs typeface="B Koodak" pitchFamily="2" charset="-78"/>
            </a:endParaRPr>
          </a:p>
          <a:p>
            <a:pPr algn="r" rtl="1">
              <a:buFont typeface="Wingdings 2" pitchFamily="18" charset="2"/>
              <a:buNone/>
            </a:pPr>
            <a:r>
              <a:rPr lang="ar-SA" sz="3600" dirty="0" smtClean="0">
                <a:cs typeface="B Koodak" pitchFamily="2" charset="-78"/>
              </a:rPr>
              <a:t>و محل شایع آنهاصورت است. </a:t>
            </a:r>
            <a:endParaRPr lang="en-US" sz="3600" dirty="0" smtClean="0">
              <a:cs typeface="B Koodak" pitchFamily="2" charset="-78"/>
            </a:endParaRPr>
          </a:p>
          <a:p>
            <a:pPr algn="r" rtl="1"/>
            <a:endParaRPr lang="en-US" dirty="0" smtClean="0">
              <a:cs typeface="Majalla UI"/>
            </a:endParaRPr>
          </a:p>
        </p:txBody>
      </p:sp>
      <p:pic>
        <p:nvPicPr>
          <p:cNvPr id="26628" name="Picture 6" descr="C:\Documents and Settings\s.ghanbari.HEALTH\My Documents\My Pictures\جوش صورت.jpg"/>
          <p:cNvPicPr>
            <a:picLocks noChangeAspect="1" noChangeArrowheads="1"/>
          </p:cNvPicPr>
          <p:nvPr/>
        </p:nvPicPr>
        <p:blipFill>
          <a:blip r:embed="rId2"/>
          <a:srcRect/>
          <a:stretch>
            <a:fillRect/>
          </a:stretch>
        </p:blipFill>
        <p:spPr bwMode="auto">
          <a:xfrm>
            <a:off x="428625" y="1071563"/>
            <a:ext cx="3000367" cy="29289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500"/>
                                        <p:tgtEl>
                                          <p:spTgt spid="3">
                                            <p:txEl>
                                              <p:pRg st="3" end="3"/>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linds(horizontal)">
                                      <p:cBhvr>
                                        <p:cTn id="24" dur="500"/>
                                        <p:tgtEl>
                                          <p:spTgt spid="3">
                                            <p:txEl>
                                              <p:pRg st="4" end="4"/>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704088"/>
            <a:ext cx="8120090" cy="1510466"/>
          </a:xfrm>
        </p:spPr>
        <p:txBody>
          <a:bodyPr>
            <a:normAutofit/>
          </a:bodyPr>
          <a:lstStyle/>
          <a:p>
            <a:pPr algn="ctr" rtl="1">
              <a:defRPr/>
            </a:pPr>
            <a:r>
              <a:rPr lang="en-US" sz="4000" b="1" dirty="0" smtClean="0">
                <a:cs typeface="B Zar" pitchFamily="2" charset="-78"/>
              </a:rPr>
              <a:t> </a:t>
            </a:r>
            <a:r>
              <a:rPr lang="fa-IR" sz="4000" b="1" dirty="0" smtClean="0">
                <a:cs typeface="B Zar" pitchFamily="2" charset="-78"/>
              </a:rPr>
              <a:t>دوره هاي مهم زندگي :</a:t>
            </a:r>
            <a:br>
              <a:rPr lang="fa-IR" sz="4000" b="1" dirty="0" smtClean="0">
                <a:cs typeface="B Zar" pitchFamily="2" charset="-78"/>
              </a:rPr>
            </a:br>
            <a:endParaRPr lang="en-US" sz="4000" dirty="0">
              <a:cs typeface="B Zar" pitchFamily="2" charset="-78"/>
            </a:endParaRPr>
          </a:p>
        </p:txBody>
      </p:sp>
      <p:pic>
        <p:nvPicPr>
          <p:cNvPr id="4" name="Picture 3" descr="C:\Documents and Settings\s.ghanbari.HEALTH\My Documents\My Pictures\New Folder (2)\جنين.bmp"/>
          <p:cNvPicPr>
            <a:picLocks noChangeAspect="1" noChangeArrowheads="1"/>
          </p:cNvPicPr>
          <p:nvPr/>
        </p:nvPicPr>
        <p:blipFill>
          <a:blip r:embed="rId2"/>
          <a:srcRect/>
          <a:stretch>
            <a:fillRect/>
          </a:stretch>
        </p:blipFill>
        <p:spPr bwMode="auto">
          <a:xfrm>
            <a:off x="2500313" y="2012950"/>
            <a:ext cx="3929062" cy="3773488"/>
          </a:xfrm>
          <a:prstGeom prst="rect">
            <a:avLst/>
          </a:prstGeom>
          <a:noFill/>
          <a:ln w="9525">
            <a:noFill/>
            <a:miter lim="800000"/>
            <a:headEnd/>
            <a:tailEnd/>
          </a:ln>
        </p:spPr>
      </p:pic>
      <p:sp>
        <p:nvSpPr>
          <p:cNvPr id="5" name="Rectangle 4"/>
          <p:cNvSpPr/>
          <p:nvPr/>
        </p:nvSpPr>
        <p:spPr>
          <a:xfrm>
            <a:off x="6572264" y="3105834"/>
            <a:ext cx="2214578" cy="2585323"/>
          </a:xfrm>
          <a:prstGeom prst="rect">
            <a:avLst/>
          </a:prstGeom>
        </p:spPr>
        <p:txBody>
          <a:bodyPr wrap="square">
            <a:spAutoFit/>
          </a:bodyPr>
          <a:lstStyle/>
          <a:p>
            <a:r>
              <a:rPr lang="ar-SA" sz="3600" b="1" dirty="0" smtClean="0">
                <a:cs typeface="B Koodak" pitchFamily="2" charset="-78"/>
              </a:rPr>
              <a:t>اولين دوره</a:t>
            </a:r>
            <a:r>
              <a:rPr lang="ar-SA" sz="3600" dirty="0" smtClean="0">
                <a:cs typeface="B Koodak" pitchFamily="2" charset="-78"/>
              </a:rPr>
              <a:t> مهم ، دوره جنيني فرد است </a:t>
            </a:r>
            <a:r>
              <a:rPr lang="ar-SA" dirty="0" smtClean="0">
                <a:cs typeface="B Zar" pitchFamily="2" charset="-78"/>
              </a:rPr>
              <a:t>.</a:t>
            </a:r>
            <a:r>
              <a:rPr lang="en-US" dirty="0" smtClean="0">
                <a:cs typeface="B Zar" pitchFamily="2" charset="-78"/>
              </a:rPr>
              <a:t/>
            </a:r>
            <a:br>
              <a:rPr lang="en-US" dirty="0" smtClean="0">
                <a:cs typeface="B Zar" pitchFamily="2" charset="-78"/>
              </a:rPr>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3"/>
            <a:ext cx="8229600" cy="5467368"/>
          </a:xfrm>
        </p:spPr>
        <p:txBody>
          <a:bodyPr/>
          <a:lstStyle/>
          <a:p>
            <a:pPr lvl="0" algn="r" rtl="1"/>
            <a:r>
              <a:rPr lang="fa-IR" sz="2800" dirty="0" smtClean="0">
                <a:cs typeface="B Koodak" pitchFamily="2" charset="-78"/>
              </a:rPr>
              <a:t>پرهیز از دستکاری و فشار دادن جوش ها </a:t>
            </a:r>
          </a:p>
          <a:p>
            <a:pPr lvl="0" algn="r" rtl="1">
              <a:buNone/>
            </a:pPr>
            <a:endParaRPr lang="fa-IR" sz="2800" dirty="0" smtClean="0">
              <a:cs typeface="B Koodak" pitchFamily="2" charset="-78"/>
            </a:endParaRPr>
          </a:p>
          <a:p>
            <a:pPr lvl="0" algn="r" rtl="1">
              <a:buNone/>
            </a:pPr>
            <a:r>
              <a:rPr lang="fa-IR" sz="2400" dirty="0" smtClean="0">
                <a:cs typeface="B Koodak" pitchFamily="2" charset="-78"/>
              </a:rPr>
              <a:t>توصيه هاي بهداشتي :</a:t>
            </a:r>
            <a:endParaRPr lang="en-US" sz="2400" dirty="0" smtClean="0">
              <a:cs typeface="B Koodak" pitchFamily="2" charset="-78"/>
            </a:endParaRPr>
          </a:p>
          <a:p>
            <a:pPr lvl="1" algn="r" rtl="1"/>
            <a:r>
              <a:rPr lang="fa-IR" dirty="0" smtClean="0">
                <a:cs typeface="B Koodak" pitchFamily="2" charset="-78"/>
              </a:rPr>
              <a:t>هر روز جوش ها را با آب و صابون بشوئید</a:t>
            </a:r>
            <a:r>
              <a:rPr lang="en-US" dirty="0" smtClean="0">
                <a:cs typeface="B Koodak" pitchFamily="2" charset="-78"/>
              </a:rPr>
              <a:t>. </a:t>
            </a:r>
            <a:br>
              <a:rPr lang="en-US" dirty="0" smtClean="0">
                <a:cs typeface="B Koodak" pitchFamily="2" charset="-78"/>
              </a:rPr>
            </a:br>
            <a:r>
              <a:rPr lang="fa-IR" dirty="0" smtClean="0">
                <a:cs typeface="B Koodak" pitchFamily="2" charset="-78"/>
              </a:rPr>
              <a:t>برای ضد عفونی محل جوش ها از الکل طبی</a:t>
            </a:r>
          </a:p>
          <a:p>
            <a:pPr lvl="1" algn="r" rtl="1">
              <a:buNone/>
            </a:pPr>
            <a:r>
              <a:rPr lang="fa-IR" dirty="0" smtClean="0">
                <a:cs typeface="B Koodak" pitchFamily="2" charset="-78"/>
              </a:rPr>
              <a:t> استفاده کنید.</a:t>
            </a:r>
            <a:endParaRPr lang="en-US" sz="2000" dirty="0" smtClean="0">
              <a:cs typeface="B Koodak" pitchFamily="2" charset="-78"/>
            </a:endParaRPr>
          </a:p>
          <a:p>
            <a:pPr lvl="1" algn="r" rtl="1"/>
            <a:r>
              <a:rPr lang="fa-IR" dirty="0" smtClean="0">
                <a:cs typeface="B Koodak" pitchFamily="2" charset="-78"/>
              </a:rPr>
              <a:t> اگر با این دستورات معالجه نشدید بهتر است</a:t>
            </a:r>
          </a:p>
          <a:p>
            <a:pPr lvl="1" algn="r" rtl="1"/>
            <a:r>
              <a:rPr lang="fa-IR" dirty="0" smtClean="0">
                <a:cs typeface="B Koodak" pitchFamily="2" charset="-78"/>
              </a:rPr>
              <a:t> پس از مشورت با والدین خود به پزشک مراجعه نمایید</a:t>
            </a:r>
            <a:r>
              <a:rPr lang="en-US" dirty="0" smtClean="0">
                <a:cs typeface="B Koodak" pitchFamily="2" charset="-78"/>
              </a:rPr>
              <a:t>. </a:t>
            </a:r>
            <a:endParaRPr lang="en-US" sz="2000" dirty="0" smtClean="0">
              <a:cs typeface="B Koodak" pitchFamily="2" charset="-78"/>
            </a:endParaRPr>
          </a:p>
          <a:p>
            <a:pPr algn="l" rtl="1"/>
            <a:endParaRPr lang="en-US" dirty="0"/>
          </a:p>
        </p:txBody>
      </p:sp>
      <p:pic>
        <p:nvPicPr>
          <p:cNvPr id="65537" name="Picture 1" descr="جوش"/>
          <p:cNvPicPr>
            <a:picLocks noChangeAspect="1" noChangeArrowheads="1"/>
          </p:cNvPicPr>
          <p:nvPr/>
        </p:nvPicPr>
        <p:blipFill>
          <a:blip r:embed="rId2"/>
          <a:srcRect/>
          <a:stretch>
            <a:fillRect/>
          </a:stretch>
        </p:blipFill>
        <p:spPr bwMode="auto">
          <a:xfrm>
            <a:off x="642910" y="785794"/>
            <a:ext cx="2286016" cy="2300041"/>
          </a:xfrm>
          <a:prstGeom prst="rect">
            <a:avLst/>
          </a:prstGeom>
          <a:noFill/>
          <a:ln w="9525">
            <a:noFill/>
            <a:miter lim="800000"/>
            <a:headEnd/>
            <a:tailEnd/>
          </a:ln>
        </p:spPr>
      </p:pic>
      <p:pic>
        <p:nvPicPr>
          <p:cNvPr id="65538" name="Picture 2" descr="ضدعفوني"/>
          <p:cNvPicPr>
            <a:picLocks noChangeAspect="1" noChangeArrowheads="1"/>
          </p:cNvPicPr>
          <p:nvPr/>
        </p:nvPicPr>
        <p:blipFill>
          <a:blip r:embed="rId3"/>
          <a:srcRect/>
          <a:stretch>
            <a:fillRect/>
          </a:stretch>
        </p:blipFill>
        <p:spPr bwMode="auto">
          <a:xfrm>
            <a:off x="500034" y="4000504"/>
            <a:ext cx="1785950" cy="2371732"/>
          </a:xfrm>
          <a:prstGeom prst="rect">
            <a:avLst/>
          </a:prstGeom>
          <a:noFill/>
          <a:ln w="9525">
            <a:noFill/>
            <a:miter lim="800000"/>
            <a:headEnd/>
            <a:tailEnd/>
          </a:ln>
        </p:spPr>
      </p:pic>
      <p:pic>
        <p:nvPicPr>
          <p:cNvPr id="65539" name="Picture 3" descr="C:\Documents and Settings\s.ghanbari.HEALTH\My Documents\My Pictures\صابون.bmp"/>
          <p:cNvPicPr>
            <a:picLocks noChangeAspect="1" noChangeArrowheads="1"/>
          </p:cNvPicPr>
          <p:nvPr/>
        </p:nvPicPr>
        <p:blipFill>
          <a:blip r:embed="rId4"/>
          <a:srcRect/>
          <a:stretch>
            <a:fillRect/>
          </a:stretch>
        </p:blipFill>
        <p:spPr bwMode="auto">
          <a:xfrm>
            <a:off x="3071803" y="5000636"/>
            <a:ext cx="2258554" cy="15716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509704"/>
          </a:xfrm>
        </p:spPr>
        <p:txBody>
          <a:bodyPr/>
          <a:lstStyle/>
          <a:p>
            <a:pPr algn="r"/>
            <a:r>
              <a:rPr lang="fa-IR" u="sng" dirty="0" smtClean="0">
                <a:cs typeface="B Koodak" pitchFamily="2" charset="-78"/>
              </a:rPr>
              <a:t>بهداشت فردی در دوران بلوغ</a:t>
            </a:r>
            <a:r>
              <a:rPr lang="en-US" dirty="0" smtClean="0">
                <a:cs typeface="B Koodak" pitchFamily="2" charset="-78"/>
              </a:rPr>
              <a:t/>
            </a:r>
            <a:br>
              <a:rPr lang="en-US" dirty="0" smtClean="0">
                <a:cs typeface="B Koodak" pitchFamily="2" charset="-78"/>
              </a:rPr>
            </a:br>
            <a:endParaRPr lang="en-US" dirty="0">
              <a:cs typeface="B Koodak" pitchFamily="2" charset="-78"/>
            </a:endParaRPr>
          </a:p>
        </p:txBody>
      </p:sp>
      <p:sp>
        <p:nvSpPr>
          <p:cNvPr id="3" name="Content Placeholder 2"/>
          <p:cNvSpPr>
            <a:spLocks noGrp="1"/>
          </p:cNvSpPr>
          <p:nvPr>
            <p:ph idx="1"/>
          </p:nvPr>
        </p:nvSpPr>
        <p:spPr>
          <a:xfrm>
            <a:off x="457200" y="1500175"/>
            <a:ext cx="8229600" cy="4824426"/>
          </a:xfrm>
        </p:spPr>
        <p:txBody>
          <a:bodyPr/>
          <a:lstStyle/>
          <a:p>
            <a:pPr lvl="0" algn="r" rtl="1"/>
            <a:endParaRPr lang="en-US" dirty="0" smtClean="0">
              <a:cs typeface="B Koodak" pitchFamily="2" charset="-78"/>
            </a:endParaRPr>
          </a:p>
          <a:p>
            <a:pPr algn="r" rtl="1"/>
            <a:r>
              <a:rPr lang="fa-IR" dirty="0" smtClean="0">
                <a:cs typeface="B Koodak" pitchFamily="2" charset="-78"/>
              </a:rPr>
              <a:t>ا- استحمام مرتب و تعویض البسه </a:t>
            </a:r>
            <a:r>
              <a:rPr lang="en-US" dirty="0" smtClean="0">
                <a:cs typeface="B Koodak" pitchFamily="2" charset="-78"/>
              </a:rPr>
              <a:t> </a:t>
            </a:r>
          </a:p>
          <a:p>
            <a:pPr algn="r" rtl="1">
              <a:buNone/>
            </a:pPr>
            <a:r>
              <a:rPr lang="fa-IR" dirty="0" smtClean="0">
                <a:cs typeface="B Koodak" pitchFamily="2" charset="-78"/>
              </a:rPr>
              <a:t>در دوران بلوغ غدد عرقی زیر بغل شروع به فعالیّت می کند  وباعث افزایش تعریق می شود  این افزایش فعالیّت غدد چربی وغدد عرق ممکن است سبب تولید بوی خاصی بشود که نامطبوع و ناراحت کننده است بنابراین در این دوران نیاز بیشتر به حمام کردن می باشد</a:t>
            </a:r>
            <a:r>
              <a:rPr lang="en-US" dirty="0" smtClean="0">
                <a:cs typeface="B Koodak" pitchFamily="2" charset="-78"/>
              </a:rPr>
              <a:t>. </a:t>
            </a:r>
            <a:endParaRPr lang="fa-IR" dirty="0" smtClean="0">
              <a:cs typeface="B Koodak" pitchFamily="2" charset="-78"/>
            </a:endParaRPr>
          </a:p>
          <a:p>
            <a:pPr algn="r" rtl="1">
              <a:buNone/>
            </a:pPr>
            <a:endParaRPr lang="en-US" dirty="0" smtClean="0">
              <a:cs typeface="B Koodak" pitchFamily="2" charset="-78"/>
            </a:endParaRPr>
          </a:p>
          <a:p>
            <a:pPr algn="r" rtl="1"/>
            <a:r>
              <a:rPr lang="fa-IR" dirty="0" smtClean="0">
                <a:cs typeface="B Koodak" pitchFamily="2" charset="-78"/>
              </a:rPr>
              <a:t>2- استفاده از حوله و وسایل بهداشتی شخصی و همچنین زدودن موهای زائد بدن به روش صحیح نيز لازم است.</a:t>
            </a:r>
            <a:endParaRPr lang="en-US" dirty="0">
              <a:cs typeface="B Koodak" pitchFamily="2" charset="-78"/>
            </a:endParaRPr>
          </a:p>
        </p:txBody>
      </p:sp>
      <p:pic>
        <p:nvPicPr>
          <p:cNvPr id="1026" name="Picture 2" descr="حم"/>
          <p:cNvPicPr>
            <a:picLocks noChangeAspect="1" noChangeArrowheads="1"/>
          </p:cNvPicPr>
          <p:nvPr/>
        </p:nvPicPr>
        <p:blipFill>
          <a:blip r:embed="rId2"/>
          <a:srcRect/>
          <a:stretch>
            <a:fillRect/>
          </a:stretch>
        </p:blipFill>
        <p:spPr bwMode="auto">
          <a:xfrm>
            <a:off x="-1" y="0"/>
            <a:ext cx="2463617" cy="2071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35163"/>
            <a:ext cx="8686800" cy="4389437"/>
          </a:xfrm>
        </p:spPr>
        <p:txBody>
          <a:bodyPr/>
          <a:lstStyle/>
          <a:p>
            <a:pPr lvl="0" rtl="1"/>
            <a:endParaRPr lang="en-US" dirty="0" smtClean="0"/>
          </a:p>
          <a:p>
            <a:pPr algn="r" rtl="1"/>
            <a:r>
              <a:rPr lang="fa-IR" sz="3600" dirty="0" smtClean="0">
                <a:cs typeface="B Koodak" pitchFamily="2" charset="-78"/>
              </a:rPr>
              <a:t>                        رعایت بهداشت دهان و دندان از </a:t>
            </a:r>
          </a:p>
          <a:p>
            <a:pPr algn="r" rtl="1"/>
            <a:r>
              <a:rPr lang="fa-IR" sz="3600" dirty="0" smtClean="0">
                <a:cs typeface="B Koodak" pitchFamily="2" charset="-78"/>
              </a:rPr>
              <a:t>                        طریق مسواک زدن،</a:t>
            </a:r>
            <a:r>
              <a:rPr lang="en-US" sz="3600" dirty="0" smtClean="0">
                <a:cs typeface="B Koodak" pitchFamily="2" charset="-78"/>
              </a:rPr>
              <a:t> </a:t>
            </a:r>
            <a:r>
              <a:rPr lang="fa-IR" sz="3600" dirty="0" smtClean="0">
                <a:cs typeface="B Koodak" pitchFamily="2" charset="-78"/>
              </a:rPr>
              <a:t> نخ دندان کشیدن </a:t>
            </a:r>
          </a:p>
          <a:p>
            <a:pPr algn="r" rtl="1"/>
            <a:r>
              <a:rPr lang="fa-IR" sz="3600" dirty="0" smtClean="0">
                <a:cs typeface="B Koodak" pitchFamily="2" charset="-78"/>
              </a:rPr>
              <a:t>             و مراجعه به دندانپزشک </a:t>
            </a:r>
            <a:endParaRPr lang="en-US" sz="3600" dirty="0">
              <a:cs typeface="B Koodak" pitchFamily="2" charset="-78"/>
            </a:endParaRPr>
          </a:p>
        </p:txBody>
      </p:sp>
      <p:pic>
        <p:nvPicPr>
          <p:cNvPr id="4101" name="Picture 16" descr="D:\ازقبل\kakaee\عكس\My Pictures\Picture\untitled.bmp"/>
          <p:cNvPicPr>
            <a:picLocks noChangeAspect="1" noChangeArrowheads="1"/>
          </p:cNvPicPr>
          <p:nvPr/>
        </p:nvPicPr>
        <p:blipFill>
          <a:blip r:embed="rId2"/>
          <a:srcRect/>
          <a:stretch>
            <a:fillRect/>
          </a:stretch>
        </p:blipFill>
        <p:spPr bwMode="auto">
          <a:xfrm>
            <a:off x="6786578" y="1500174"/>
            <a:ext cx="2176467" cy="2357454"/>
          </a:xfrm>
          <a:prstGeom prst="rect">
            <a:avLst/>
          </a:prstGeom>
          <a:noFill/>
          <a:ln w="9525">
            <a:noFill/>
            <a:miter lim="800000"/>
            <a:headEnd/>
            <a:tailEnd/>
          </a:ln>
        </p:spPr>
      </p:pic>
      <p:pic>
        <p:nvPicPr>
          <p:cNvPr id="4102" name="Picture 6" descr="C:\Documents and Settings\s.ghanbari.HEALTH\My Documents\My Pictures\دندانپزشك.bmp"/>
          <p:cNvPicPr>
            <a:picLocks noChangeAspect="1" noChangeArrowheads="1"/>
          </p:cNvPicPr>
          <p:nvPr/>
        </p:nvPicPr>
        <p:blipFill>
          <a:blip r:embed="rId3"/>
          <a:srcRect/>
          <a:stretch>
            <a:fillRect/>
          </a:stretch>
        </p:blipFill>
        <p:spPr bwMode="auto">
          <a:xfrm>
            <a:off x="571472" y="3929066"/>
            <a:ext cx="2714644" cy="226774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Koodak" pitchFamily="2" charset="-78"/>
              </a:rPr>
              <a:t>تغذیه مناسب و کافی</a:t>
            </a:r>
            <a:endParaRPr lang="en-US" dirty="0">
              <a:cs typeface="B Koodak" pitchFamily="2" charset="-78"/>
            </a:endParaRPr>
          </a:p>
        </p:txBody>
      </p:sp>
      <p:sp>
        <p:nvSpPr>
          <p:cNvPr id="3" name="Content Placeholder 2"/>
          <p:cNvSpPr>
            <a:spLocks noGrp="1"/>
          </p:cNvSpPr>
          <p:nvPr>
            <p:ph idx="1"/>
          </p:nvPr>
        </p:nvSpPr>
        <p:spPr/>
        <p:txBody>
          <a:bodyPr/>
          <a:lstStyle/>
          <a:p>
            <a:endParaRPr lang="en-US" dirty="0"/>
          </a:p>
        </p:txBody>
      </p:sp>
      <p:pic>
        <p:nvPicPr>
          <p:cNvPr id="3073" name="Picture 1" descr="C:\Documents and Settings\s.ghanbari.HEALTH\My Documents\My Pictures\ت.bmp"/>
          <p:cNvPicPr>
            <a:picLocks noChangeAspect="1" noChangeArrowheads="1"/>
          </p:cNvPicPr>
          <p:nvPr/>
        </p:nvPicPr>
        <p:blipFill>
          <a:blip r:embed="rId2"/>
          <a:srcRect/>
          <a:stretch>
            <a:fillRect/>
          </a:stretch>
        </p:blipFill>
        <p:spPr bwMode="auto">
          <a:xfrm>
            <a:off x="2428859" y="2428868"/>
            <a:ext cx="4946505" cy="35004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7"/>
            <a:ext cx="8229600" cy="5610244"/>
          </a:xfrm>
        </p:spPr>
        <p:txBody>
          <a:bodyPr/>
          <a:lstStyle/>
          <a:p>
            <a:pPr lvl="0" algn="r" rtl="1"/>
            <a:r>
              <a:rPr lang="fa-IR" dirty="0" smtClean="0">
                <a:cs typeface="B Koodak" pitchFamily="2" charset="-78"/>
              </a:rPr>
              <a:t>خودداری از کشیدن سیگار و دوری از افراد سیگاری و معتاد </a:t>
            </a:r>
            <a:endParaRPr lang="en-US" dirty="0" smtClean="0">
              <a:cs typeface="B Koodak" pitchFamily="2" charset="-78"/>
            </a:endParaRPr>
          </a:p>
          <a:p>
            <a:endParaRPr lang="en-US" dirty="0"/>
          </a:p>
        </p:txBody>
      </p:sp>
      <p:pic>
        <p:nvPicPr>
          <p:cNvPr id="66562" name="Picture 22" descr="http://www.eslahe.com/images/uploads/Image/sigar1.jpg"/>
          <p:cNvPicPr>
            <a:picLocks noChangeAspect="1" noChangeArrowheads="1"/>
          </p:cNvPicPr>
          <p:nvPr/>
        </p:nvPicPr>
        <p:blipFill>
          <a:blip r:embed="rId2"/>
          <a:srcRect/>
          <a:stretch>
            <a:fillRect/>
          </a:stretch>
        </p:blipFill>
        <p:spPr bwMode="auto">
          <a:xfrm>
            <a:off x="629425" y="1500174"/>
            <a:ext cx="7443037" cy="492922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084038B"/>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a:spLocks noChangeArrowheads="1"/>
          </p:cNvSpPr>
          <p:nvPr/>
        </p:nvSpPr>
        <p:spPr bwMode="auto">
          <a:xfrm>
            <a:off x="0" y="4071938"/>
            <a:ext cx="4286250" cy="1323439"/>
          </a:xfrm>
          <a:prstGeom prst="rect">
            <a:avLst/>
          </a:prstGeom>
          <a:noFill/>
          <a:ln w="9525">
            <a:noFill/>
            <a:miter lim="800000"/>
            <a:headEnd/>
            <a:tailEnd/>
          </a:ln>
        </p:spPr>
        <p:txBody>
          <a:bodyPr>
            <a:spAutoFit/>
          </a:bodyPr>
          <a:lstStyle/>
          <a:p>
            <a:pPr rtl="0"/>
            <a:r>
              <a:rPr lang="fa-IR" sz="8000" b="1" dirty="0" smtClean="0">
                <a:solidFill>
                  <a:srgbClr val="FFFF00"/>
                </a:solidFill>
                <a:latin typeface="Arial" pitchFamily="34" charset="0"/>
                <a:cs typeface="B Homa" pitchFamily="2" charset="-78"/>
              </a:rPr>
              <a:t>تشکر</a:t>
            </a:r>
            <a:endParaRPr lang="en-US" sz="8000" b="1" dirty="0">
              <a:solidFill>
                <a:srgbClr val="FFFF00"/>
              </a:solidFill>
              <a:latin typeface="Arial" pitchFamily="34" charset="0"/>
              <a:cs typeface="B Homa" pitchFamily="2" charset="-78"/>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891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2224846"/>
          </a:xfrm>
        </p:spPr>
        <p:txBody>
          <a:bodyPr/>
          <a:lstStyle/>
          <a:p>
            <a:pPr algn="ctr">
              <a:defRPr/>
            </a:pPr>
            <a:r>
              <a:rPr lang="ar-SA" sz="4000" b="1" dirty="0" smtClean="0">
                <a:cs typeface="B Zar" pitchFamily="2" charset="-78"/>
              </a:rPr>
              <a:t>دومين دوره</a:t>
            </a:r>
            <a:r>
              <a:rPr lang="ar-SA" sz="4000" dirty="0" smtClean="0">
                <a:cs typeface="B Zar" pitchFamily="2" charset="-78"/>
              </a:rPr>
              <a:t> مهم، زمان تولد و اولين سال زندگي است</a:t>
            </a:r>
            <a:r>
              <a:rPr lang="en-US" sz="4000" dirty="0" smtClean="0">
                <a:cs typeface="B Zar" pitchFamily="2" charset="-78"/>
              </a:rPr>
              <a:t> </a:t>
            </a:r>
            <a:br>
              <a:rPr lang="en-US" sz="4000" dirty="0" smtClean="0">
                <a:cs typeface="B Zar" pitchFamily="2" charset="-78"/>
              </a:rPr>
            </a:br>
            <a:endParaRPr lang="en-US" sz="4000" dirty="0"/>
          </a:p>
        </p:txBody>
      </p:sp>
      <p:pic>
        <p:nvPicPr>
          <p:cNvPr id="3" name="Picture 2" descr="C:\Documents and Settings\s.ghanbari.HEALTH\My Documents\My Pictures\New Folder (2)\نوزادخوشگل.jpg"/>
          <p:cNvPicPr>
            <a:picLocks noChangeAspect="1" noChangeArrowheads="1"/>
          </p:cNvPicPr>
          <p:nvPr/>
        </p:nvPicPr>
        <p:blipFill>
          <a:blip r:embed="rId2"/>
          <a:srcRect/>
          <a:stretch>
            <a:fillRect/>
          </a:stretch>
        </p:blipFill>
        <p:spPr bwMode="auto">
          <a:xfrm>
            <a:off x="1785938" y="2643188"/>
            <a:ext cx="4292600" cy="3429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A" b="1" dirty="0" smtClean="0"/>
              <a:t>سومين دوره</a:t>
            </a:r>
            <a:r>
              <a:rPr lang="ar-SA" dirty="0" smtClean="0"/>
              <a:t> مهم فرد، دوره نوجواني است </a:t>
            </a:r>
            <a:r>
              <a:rPr lang="en-US" dirty="0" smtClean="0"/>
              <a:t>.</a:t>
            </a:r>
            <a:endParaRPr lang="en-US" dirty="0"/>
          </a:p>
        </p:txBody>
      </p:sp>
      <p:pic>
        <p:nvPicPr>
          <p:cNvPr id="59394" name="Picture 2" descr="پسر"/>
          <p:cNvPicPr>
            <a:picLocks noChangeAspect="1" noChangeArrowheads="1"/>
          </p:cNvPicPr>
          <p:nvPr/>
        </p:nvPicPr>
        <p:blipFill>
          <a:blip r:embed="rId2"/>
          <a:srcRect/>
          <a:stretch>
            <a:fillRect/>
          </a:stretch>
        </p:blipFill>
        <p:spPr bwMode="auto">
          <a:xfrm>
            <a:off x="2428875" y="2357438"/>
            <a:ext cx="3567113" cy="3898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9394"/>
                                        </p:tgtEl>
                                        <p:attrNameLst>
                                          <p:attrName>style.visibility</p:attrName>
                                        </p:attrNameLst>
                                      </p:cBhvr>
                                      <p:to>
                                        <p:strVal val="visible"/>
                                      </p:to>
                                    </p:set>
                                    <p:animEffect transition="in" filter="blinds(horizontal)">
                                      <p:cBhvr>
                                        <p:cTn id="12" dur="500"/>
                                        <p:tgtEl>
                                          <p:spTgt spid="59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3" y="857250"/>
            <a:ext cx="8229600" cy="1500188"/>
          </a:xfrm>
        </p:spPr>
        <p:txBody>
          <a:bodyPr/>
          <a:lstStyle/>
          <a:p>
            <a:pPr algn="ctr" rtl="1"/>
            <a:r>
              <a:rPr lang="ar-SA" b="1" smtClean="0">
                <a:cs typeface="B Koodak" pitchFamily="2" charset="-78"/>
              </a:rPr>
              <a:t>سن شروع بلوغ</a:t>
            </a:r>
            <a:r>
              <a:rPr lang="en-US" smtClean="0">
                <a:cs typeface="Traditional Arabic" pitchFamily="2" charset="-78"/>
              </a:rPr>
              <a:t/>
            </a:r>
            <a:br>
              <a:rPr lang="en-US" smtClean="0">
                <a:cs typeface="Traditional Arabic" pitchFamily="2" charset="-78"/>
              </a:rPr>
            </a:br>
            <a:endParaRPr lang="en-US" smtClean="0">
              <a:cs typeface="Traditional Arabic" pitchFamily="2" charset="-78"/>
            </a:endParaRPr>
          </a:p>
        </p:txBody>
      </p:sp>
      <p:sp>
        <p:nvSpPr>
          <p:cNvPr id="3" name="Content Placeholder 2"/>
          <p:cNvSpPr>
            <a:spLocks noGrp="1"/>
          </p:cNvSpPr>
          <p:nvPr>
            <p:ph idx="1"/>
          </p:nvPr>
        </p:nvSpPr>
        <p:spPr/>
        <p:txBody>
          <a:bodyPr/>
          <a:lstStyle/>
          <a:p>
            <a:pPr algn="r" rtl="1"/>
            <a:r>
              <a:rPr lang="ar-SA" smtClean="0">
                <a:cs typeface="B Koodak" pitchFamily="2" charset="-78"/>
              </a:rPr>
              <a:t>بلوغ </a:t>
            </a:r>
            <a:r>
              <a:rPr lang="fa-IR" smtClean="0">
                <a:cs typeface="B Koodak" pitchFamily="2" charset="-78"/>
              </a:rPr>
              <a:t>پسران </a:t>
            </a:r>
            <a:r>
              <a:rPr lang="ar-SA" smtClean="0">
                <a:cs typeface="B Koodak" pitchFamily="2" charset="-78"/>
              </a:rPr>
              <a:t>می‌تواند بین </a:t>
            </a:r>
            <a:r>
              <a:rPr lang="fa-IR" smtClean="0">
                <a:cs typeface="B Koodak" pitchFamily="2" charset="-78"/>
              </a:rPr>
              <a:t>۱۰ </a:t>
            </a:r>
            <a:r>
              <a:rPr lang="ar-SA" smtClean="0">
                <a:cs typeface="B Koodak" pitchFamily="2" charset="-78"/>
              </a:rPr>
              <a:t>تا </a:t>
            </a:r>
            <a:r>
              <a:rPr lang="fa-IR" smtClean="0">
                <a:cs typeface="B Koodak" pitchFamily="2" charset="-78"/>
              </a:rPr>
              <a:t>۱4</a:t>
            </a:r>
            <a:r>
              <a:rPr lang="ar-SA" smtClean="0">
                <a:cs typeface="B Koodak" pitchFamily="2" charset="-78"/>
              </a:rPr>
              <a:t> سالگی اتفاق افتد</a:t>
            </a:r>
            <a:r>
              <a:rPr lang="fa-IR" smtClean="0">
                <a:cs typeface="B Koodak" pitchFamily="2" charset="-78"/>
              </a:rPr>
              <a:t>.</a:t>
            </a:r>
          </a:p>
          <a:p>
            <a:pPr algn="r" rtl="1"/>
            <a:r>
              <a:rPr lang="ar-SA" smtClean="0">
                <a:cs typeface="B Koodak" pitchFamily="2" charset="-78"/>
              </a:rPr>
              <a:t> متوسط سن بلوغ در پسران13 سالگی است.</a:t>
            </a:r>
            <a:endParaRPr lang="fa-IR" smtClean="0">
              <a:cs typeface="B Koodak" pitchFamily="2" charset="-78"/>
            </a:endParaRPr>
          </a:p>
          <a:p>
            <a:pPr algn="r" rtl="1"/>
            <a:r>
              <a:rPr lang="ar-SA" smtClean="0">
                <a:cs typeface="B Koodak" pitchFamily="2" charset="-78"/>
              </a:rPr>
              <a:t> درصدی از پسران ممکن است کمی دیرتریا زودتر به سن بلوغ برسند</a:t>
            </a:r>
            <a:r>
              <a:rPr lang="fa-IR" smtClean="0">
                <a:cs typeface="B Koodak" pitchFamily="2" charset="-78"/>
              </a:rPr>
              <a:t>.</a:t>
            </a:r>
            <a:r>
              <a:rPr lang="ar-SA" smtClean="0">
                <a:cs typeface="B Koodak" pitchFamily="2" charset="-78"/>
              </a:rPr>
              <a:t> </a:t>
            </a:r>
            <a:endParaRPr lang="fa-IR" smtClean="0">
              <a:cs typeface="B Koodak" pitchFamily="2" charset="-78"/>
            </a:endParaRPr>
          </a:p>
          <a:p>
            <a:pPr algn="r" rtl="1"/>
            <a:r>
              <a:rPr lang="fa-IR" smtClean="0">
                <a:cs typeface="B Koodak" pitchFamily="2" charset="-78"/>
              </a:rPr>
              <a:t>ط</a:t>
            </a:r>
            <a:r>
              <a:rPr lang="ar-SA" smtClean="0">
                <a:cs typeface="B Koodak" pitchFamily="2" charset="-78"/>
              </a:rPr>
              <a:t>ول مدت رشد بلوغ درپسران طولانی تراز دختران می باشد.</a:t>
            </a:r>
            <a:r>
              <a:rPr lang="ar-SA" b="1" smtClean="0">
                <a:cs typeface="B Koodak" pitchFamily="2" charset="-78"/>
              </a:rPr>
              <a:t> </a:t>
            </a:r>
            <a:endParaRPr lang="en-US" smtClean="0">
              <a:cs typeface="B Koodak" pitchFamily="2" charset="-78"/>
            </a:endParaRPr>
          </a:p>
          <a:p>
            <a:pPr algn="r" rtl="1"/>
            <a:r>
              <a:rPr lang="ar-SA" smtClean="0">
                <a:cs typeface="B Koodak" pitchFamily="2" charset="-78"/>
              </a:rPr>
              <a:t>سن بروز علائم بلوغ در سال‌های اخیر کاهش چشمگیری داشته است وبا شرایط تغذیه رابطه مستقیم دارد، اما عامل اساسی و تعیین کننده ژنتیک است، یعنی دختران و پسران، زمانی علائم بلوغ را ظاهر می‌کنند که پدر و مادرشان علائم را ظاهر کرده‌اند.</a:t>
            </a:r>
            <a:endParaRPr lang="en-US" smtClean="0">
              <a:cs typeface="B Koodak" pitchFamily="2" charset="-78"/>
            </a:endParaRPr>
          </a:p>
          <a:p>
            <a:pPr algn="r" rtl="1"/>
            <a:endParaRPr lang="en-US" smtClean="0">
              <a:cs typeface="Majalla U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23886"/>
          </a:xfrm>
        </p:spPr>
        <p:txBody>
          <a:bodyPr/>
          <a:lstStyle/>
          <a:p>
            <a:pPr algn="ctr" rtl="1"/>
            <a:r>
              <a:rPr lang="fa-IR" sz="4000" b="1" dirty="0" smtClean="0">
                <a:cs typeface="B Koodak" pitchFamily="2" charset="-78"/>
              </a:rPr>
              <a:t>عوامل موثر بر</a:t>
            </a:r>
            <a:r>
              <a:rPr lang="ar-SA" sz="4000" b="1" dirty="0" smtClean="0">
                <a:cs typeface="B Koodak" pitchFamily="2" charset="-78"/>
              </a:rPr>
              <a:t>سن شروع بلوغ</a:t>
            </a:r>
            <a:endParaRPr lang="en-US" sz="4000" dirty="0" smtClean="0">
              <a:cs typeface="B Koodak" pitchFamily="2" charset="-78"/>
            </a:endParaRPr>
          </a:p>
        </p:txBody>
      </p:sp>
      <p:sp>
        <p:nvSpPr>
          <p:cNvPr id="3" name="Content Placeholder 2"/>
          <p:cNvSpPr>
            <a:spLocks noGrp="1"/>
          </p:cNvSpPr>
          <p:nvPr>
            <p:ph idx="1"/>
          </p:nvPr>
        </p:nvSpPr>
        <p:spPr>
          <a:xfrm>
            <a:off x="0" y="1214422"/>
            <a:ext cx="8686800" cy="5286391"/>
          </a:xfrm>
        </p:spPr>
        <p:txBody>
          <a:bodyPr/>
          <a:lstStyle/>
          <a:p>
            <a:pPr algn="r" rtl="1"/>
            <a:r>
              <a:rPr lang="fa-IR" dirty="0" smtClean="0">
                <a:cs typeface="B Koodak" pitchFamily="2" charset="-78"/>
              </a:rPr>
              <a:t>ژنتيك</a:t>
            </a:r>
          </a:p>
          <a:p>
            <a:pPr algn="r" rtl="1"/>
            <a:r>
              <a:rPr lang="fa-IR" dirty="0" smtClean="0">
                <a:cs typeface="B Koodak" pitchFamily="2" charset="-78"/>
              </a:rPr>
              <a:t>وضعيت تغذيه </a:t>
            </a:r>
          </a:p>
          <a:p>
            <a:pPr algn="r" rtl="1"/>
            <a:r>
              <a:rPr lang="fa-IR" dirty="0" smtClean="0">
                <a:cs typeface="B Koodak" pitchFamily="2" charset="-78"/>
              </a:rPr>
              <a:t>سلامت عمومي </a:t>
            </a:r>
          </a:p>
          <a:p>
            <a:pPr algn="r" rtl="1"/>
            <a:r>
              <a:rPr lang="fa-IR" dirty="0" smtClean="0">
                <a:cs typeface="B Koodak" pitchFamily="2" charset="-78"/>
              </a:rPr>
              <a:t> محل جغرافيايي </a:t>
            </a:r>
          </a:p>
          <a:p>
            <a:pPr algn="r" rtl="1"/>
            <a:r>
              <a:rPr lang="fa-IR" dirty="0" smtClean="0">
                <a:cs typeface="B Koodak" pitchFamily="2" charset="-78"/>
              </a:rPr>
              <a:t> در معرض نور قرار گرفتن </a:t>
            </a:r>
          </a:p>
          <a:p>
            <a:pPr algn="r" rtl="1"/>
            <a:r>
              <a:rPr lang="fa-IR" dirty="0" smtClean="0">
                <a:cs typeface="B Koodak" pitchFamily="2" charset="-78"/>
              </a:rPr>
              <a:t> وضعيت رواني </a:t>
            </a:r>
          </a:p>
          <a:p>
            <a:pPr algn="r" rtl="1">
              <a:buFont typeface="Wingdings 2" pitchFamily="18" charset="2"/>
              <a:buNone/>
            </a:pPr>
            <a:r>
              <a:rPr lang="fa-IR" dirty="0" smtClean="0">
                <a:cs typeface="B Koodak" pitchFamily="2" charset="-78"/>
              </a:rPr>
              <a:t>                    </a:t>
            </a:r>
            <a:r>
              <a:rPr lang="ar-SA" dirty="0" smtClean="0">
                <a:cs typeface="B Koodak" pitchFamily="2" charset="-78"/>
              </a:rPr>
              <a:t>در شروع روند </a:t>
            </a:r>
            <a:r>
              <a:rPr lang="fa-IR" dirty="0" smtClean="0">
                <a:cs typeface="B Koodak" pitchFamily="2" charset="-78"/>
              </a:rPr>
              <a:t>بلوغ</a:t>
            </a:r>
            <a:r>
              <a:rPr lang="ar-SA" dirty="0" smtClean="0">
                <a:cs typeface="B Koodak" pitchFamily="2" charset="-78"/>
              </a:rPr>
              <a:t> موثر</a:t>
            </a:r>
            <a:r>
              <a:rPr lang="fa-IR" dirty="0" smtClean="0">
                <a:cs typeface="B Koodak" pitchFamily="2" charset="-78"/>
              </a:rPr>
              <a:t>ند.</a:t>
            </a:r>
            <a:r>
              <a:rPr lang="en-US" dirty="0" smtClean="0">
                <a:cs typeface="B Koodak" pitchFamily="2" charset="-78"/>
              </a:rPr>
              <a:t/>
            </a:r>
            <a:br>
              <a:rPr lang="en-US" dirty="0" smtClean="0">
                <a:cs typeface="B Koodak" pitchFamily="2" charset="-78"/>
              </a:rPr>
            </a:br>
            <a:r>
              <a:rPr lang="en-US" dirty="0" smtClean="0">
                <a:cs typeface="B Koodak" pitchFamily="2" charset="-78"/>
              </a:rPr>
              <a:t> </a:t>
            </a:r>
            <a:r>
              <a:rPr lang="fa-IR" dirty="0" smtClean="0">
                <a:cs typeface="B Koodak" pitchFamily="2" charset="-78"/>
              </a:rPr>
              <a:t>سکونت درروستاها ومناطق نزدیک به استوا وارتفاعات کم ،بلوغ</a:t>
            </a:r>
          </a:p>
          <a:p>
            <a:pPr algn="r" rtl="1">
              <a:buFont typeface="Wingdings 2" pitchFamily="18" charset="2"/>
              <a:buNone/>
            </a:pPr>
            <a:r>
              <a:rPr lang="fa-IR" dirty="0" smtClean="0">
                <a:cs typeface="B Koodak" pitchFamily="2" charset="-78"/>
              </a:rPr>
              <a:t> را تسریع می کند .دوقلوها ازهرجنس که باشند دیرتربه سن بلوغ میرسند.درمجموع نسبت به نسل قبل سن بلوغ قدری کاهش یافته است که تصورمی شود به دلیل بهبود وضعیت تغذیه وشرایط زندگی سالم تر باشد</a:t>
            </a:r>
            <a:r>
              <a:rPr lang="fa-IR" dirty="0" smtClean="0"/>
              <a:t>.</a:t>
            </a:r>
            <a:endParaRPr lang="en-US" dirty="0" smtClean="0">
              <a:cs typeface="Majalla U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linds(horizont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8" y="642938"/>
            <a:ext cx="8229600" cy="1143000"/>
          </a:xfrm>
        </p:spPr>
        <p:txBody>
          <a:bodyPr/>
          <a:lstStyle/>
          <a:p>
            <a:pPr algn="ctr"/>
            <a:r>
              <a:rPr lang="fa-IR" sz="4000" smtClean="0">
                <a:cs typeface="B Koodak" pitchFamily="2" charset="-78"/>
              </a:rPr>
              <a:t>مراحل دوران بلوغ</a:t>
            </a:r>
            <a:endParaRPr lang="en-US" sz="4000" smtClean="0">
              <a:cs typeface="B Koodak" pitchFamily="2" charset="-78"/>
            </a:endParaRPr>
          </a:p>
        </p:txBody>
      </p:sp>
      <p:sp>
        <p:nvSpPr>
          <p:cNvPr id="3" name="Content Placeholder 2"/>
          <p:cNvSpPr>
            <a:spLocks noGrp="1"/>
          </p:cNvSpPr>
          <p:nvPr>
            <p:ph idx="1"/>
          </p:nvPr>
        </p:nvSpPr>
        <p:spPr/>
        <p:txBody>
          <a:bodyPr/>
          <a:lstStyle/>
          <a:p>
            <a:pPr algn="r" rtl="1">
              <a:buFont typeface="Wingdings 2" pitchFamily="18" charset="2"/>
              <a:buNone/>
            </a:pPr>
            <a:r>
              <a:rPr lang="ar-SA" dirty="0" smtClean="0"/>
              <a:t>	</a:t>
            </a:r>
            <a:endParaRPr lang="en-US" dirty="0" smtClean="0">
              <a:cs typeface="Majalla UI"/>
            </a:endParaRPr>
          </a:p>
          <a:p>
            <a:pPr algn="ctr" rtl="1"/>
            <a:r>
              <a:rPr lang="ar-SA" sz="3600" b="1" dirty="0" smtClean="0">
                <a:cs typeface="B Koodak" pitchFamily="2" charset="-78"/>
              </a:rPr>
              <a:t>مرحله قبل از بلوغ</a:t>
            </a:r>
            <a:endParaRPr lang="en-US" sz="3600" dirty="0" smtClean="0">
              <a:cs typeface="B Koodak" pitchFamily="2" charset="-78"/>
            </a:endParaRPr>
          </a:p>
          <a:p>
            <a:pPr algn="ctr" rtl="1"/>
            <a:r>
              <a:rPr lang="ar-SA" sz="3600" b="1" dirty="0" smtClean="0">
                <a:cs typeface="B Koodak" pitchFamily="2" charset="-78"/>
              </a:rPr>
              <a:t>مرحله بلوغ جنسی</a:t>
            </a:r>
            <a:endParaRPr lang="en-US" sz="3600" dirty="0" smtClean="0">
              <a:cs typeface="B Koodak" pitchFamily="2" charset="-78"/>
            </a:endParaRPr>
          </a:p>
          <a:p>
            <a:pPr algn="ctr" rtl="1"/>
            <a:r>
              <a:rPr lang="ar-SA" sz="3600" b="1" dirty="0" smtClean="0">
                <a:cs typeface="B Koodak" pitchFamily="2" charset="-78"/>
              </a:rPr>
              <a:t>مرحله بعداز بلوغ</a:t>
            </a:r>
            <a:endParaRPr lang="en-US" sz="3600" dirty="0" smtClean="0">
              <a:cs typeface="B Koodak" pitchFamily="2" charset="-78"/>
            </a:endParaRPr>
          </a:p>
          <a:p>
            <a:pPr algn="r" rtl="1"/>
            <a:endParaRPr lang="en-US" dirty="0" smtClean="0">
              <a:cs typeface="Majalla U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smtClean="0">
                <a:cs typeface="B Koodak" pitchFamily="2" charset="-78"/>
              </a:rPr>
              <a:t>1-</a:t>
            </a:r>
            <a:r>
              <a:rPr lang="ar-SA" b="1" smtClean="0">
                <a:cs typeface="B Koodak" pitchFamily="2" charset="-78"/>
              </a:rPr>
              <a:t>مرحله قبل از بلوغ :</a:t>
            </a:r>
            <a:endParaRPr lang="en-US" smtClean="0">
              <a:cs typeface="B Koodak" pitchFamily="2" charset="-78"/>
            </a:endParaRPr>
          </a:p>
        </p:txBody>
      </p:sp>
      <p:sp>
        <p:nvSpPr>
          <p:cNvPr id="3" name="Content Placeholder 2"/>
          <p:cNvSpPr>
            <a:spLocks noGrp="1"/>
          </p:cNvSpPr>
          <p:nvPr>
            <p:ph idx="1"/>
          </p:nvPr>
        </p:nvSpPr>
        <p:spPr>
          <a:xfrm>
            <a:off x="457200" y="2428867"/>
            <a:ext cx="8229600" cy="3895733"/>
          </a:xfrm>
        </p:spPr>
        <p:txBody>
          <a:bodyPr/>
          <a:lstStyle/>
          <a:p>
            <a:pPr algn="r" rtl="1"/>
            <a:r>
              <a:rPr lang="ar-SA" sz="3200" dirty="0" smtClean="0">
                <a:cs typeface="B Koodak" pitchFamily="2" charset="-78"/>
              </a:rPr>
              <a:t>دراین مرحله صفات ثانویه جنسی مانند</a:t>
            </a:r>
            <a:r>
              <a:rPr lang="fa-IR" sz="3200" dirty="0" smtClean="0">
                <a:cs typeface="B Koodak" pitchFamily="2" charset="-78"/>
              </a:rPr>
              <a:t>:</a:t>
            </a:r>
            <a:r>
              <a:rPr lang="ar-SA" sz="3200" dirty="0" smtClean="0">
                <a:cs typeface="B Koodak" pitchFamily="2" charset="-78"/>
              </a:rPr>
              <a:t> پیدایش مو درصورت ودرناحیه اندامهای تناسلی وتغییرآهنگ صدا پدیدار می شود ولی اعضاء تناسلی وتولید مثل هنوز کاملا رشد نکرده است . </a:t>
            </a:r>
            <a:endParaRPr lang="fa-IR" sz="3200" dirty="0" smtClean="0">
              <a:cs typeface="B Koodak" pitchFamily="2" charset="-78"/>
            </a:endParaRPr>
          </a:p>
          <a:p>
            <a:pPr algn="r" rtl="1"/>
            <a:r>
              <a:rPr lang="ar-SA" sz="3200" dirty="0" smtClean="0">
                <a:cs typeface="B Koodak" pitchFamily="2" charset="-78"/>
              </a:rPr>
              <a:t>این دوره که اوایل نوجوانی است از نظرسنی 10-12 سالگی را شامل می شود.</a:t>
            </a:r>
            <a:endParaRPr lang="en-US" sz="3200" dirty="0" smtClean="0">
              <a:cs typeface="B Koodak" pitchFamily="2" charset="-78"/>
            </a:endParaRPr>
          </a:p>
          <a:p>
            <a:pPr algn="r" rtl="1"/>
            <a:endParaRPr lang="en-US" dirty="0" smtClean="0">
              <a:cs typeface="Majalla U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652588"/>
          </a:xfrm>
        </p:spPr>
        <p:txBody>
          <a:bodyPr/>
          <a:lstStyle/>
          <a:p>
            <a:pPr algn="ctr"/>
            <a:r>
              <a:rPr lang="ar-SA" b="1" smtClean="0">
                <a:cs typeface="B Koodak" pitchFamily="2" charset="-78"/>
              </a:rPr>
              <a:t>2-مرحله بلوغ جنسی :</a:t>
            </a:r>
            <a:r>
              <a:rPr lang="en-US" smtClean="0">
                <a:cs typeface="Traditional Arabic" pitchFamily="2" charset="-78"/>
              </a:rPr>
              <a:t/>
            </a:r>
            <a:br>
              <a:rPr lang="en-US" smtClean="0">
                <a:cs typeface="Traditional Arabic" pitchFamily="2" charset="-78"/>
              </a:rPr>
            </a:br>
            <a:endParaRPr lang="en-US" smtClean="0">
              <a:cs typeface="Traditional Arabic" pitchFamily="2" charset="-78"/>
            </a:endParaRPr>
          </a:p>
        </p:txBody>
      </p:sp>
      <p:sp>
        <p:nvSpPr>
          <p:cNvPr id="3" name="Content Placeholder 2"/>
          <p:cNvSpPr>
            <a:spLocks noGrp="1"/>
          </p:cNvSpPr>
          <p:nvPr>
            <p:ph idx="1"/>
          </p:nvPr>
        </p:nvSpPr>
        <p:spPr>
          <a:xfrm>
            <a:off x="357158" y="2285992"/>
            <a:ext cx="8329642" cy="4038608"/>
          </a:xfrm>
        </p:spPr>
        <p:txBody>
          <a:bodyPr/>
          <a:lstStyle/>
          <a:p>
            <a:pPr algn="r" rtl="1"/>
            <a:r>
              <a:rPr lang="ar-SA" sz="4000" dirty="0" smtClean="0">
                <a:cs typeface="B Koodak" pitchFamily="2" charset="-78"/>
              </a:rPr>
              <a:t>دراین مرحله ضمن ادامه بروز صفات ثانویه جنسی سلولهای جنسی هم پیدا</a:t>
            </a:r>
            <a:r>
              <a:rPr lang="fa-IR" sz="4000" dirty="0" smtClean="0">
                <a:cs typeface="B Koodak" pitchFamily="2" charset="-78"/>
              </a:rPr>
              <a:t>ميشوندو</a:t>
            </a:r>
            <a:r>
              <a:rPr lang="ar-SA" sz="4000" dirty="0" smtClean="0">
                <a:cs typeface="B Koodak" pitchFamily="2" charset="-78"/>
              </a:rPr>
              <a:t> اسپرمهای زنده درادرارپسران یافت می‌گردد.</a:t>
            </a:r>
            <a:endParaRPr lang="fa-IR" sz="4000" dirty="0" smtClean="0">
              <a:cs typeface="B Koodak" pitchFamily="2" charset="-78"/>
            </a:endParaRPr>
          </a:p>
          <a:p>
            <a:pPr algn="r" rtl="1"/>
            <a:r>
              <a:rPr lang="ar-SA" sz="4000" dirty="0" smtClean="0">
                <a:cs typeface="B Koodak" pitchFamily="2" charset="-78"/>
              </a:rPr>
              <a:t>این دوره که سنین 13-14سالگی را شامل</a:t>
            </a:r>
            <a:endParaRPr lang="fa-IR" sz="4000" dirty="0" smtClean="0">
              <a:cs typeface="B Koodak" pitchFamily="2" charset="-78"/>
            </a:endParaRPr>
          </a:p>
          <a:p>
            <a:pPr algn="r" rtl="1">
              <a:buNone/>
            </a:pPr>
            <a:r>
              <a:rPr lang="ar-SA" sz="4000" dirty="0" smtClean="0">
                <a:cs typeface="B Koodak" pitchFamily="2" charset="-78"/>
              </a:rPr>
              <a:t> می شود، اواسط نوجوانی است.</a:t>
            </a:r>
            <a:endParaRPr lang="en-US" sz="4000" dirty="0" smtClean="0">
              <a:cs typeface="B Koodak" pitchFamily="2" charset="-78"/>
            </a:endParaRPr>
          </a:p>
          <a:p>
            <a:pPr algn="r" rtl="1">
              <a:buFont typeface="Wingdings 2" pitchFamily="18" charset="2"/>
              <a:buNone/>
            </a:pPr>
            <a:endParaRPr lang="en-US" dirty="0" smtClean="0">
              <a:cs typeface="Majalla UI"/>
            </a:endParaRPr>
          </a:p>
          <a:p>
            <a:pPr algn="r" rtl="1"/>
            <a:endParaRPr lang="en-US" dirty="0" smtClean="0">
              <a:cs typeface="Majalla U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Fireworks</Template>
  <TotalTime>6656</TotalTime>
  <Words>825</Words>
  <Application>Microsoft Office PowerPoint</Application>
  <PresentationFormat>On-screen Show (4:3)</PresentationFormat>
  <Paragraphs>94</Paragraphs>
  <Slides>25</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25</vt:i4>
      </vt:variant>
    </vt:vector>
  </HeadingPairs>
  <TitlesOfParts>
    <vt:vector size="37" baseType="lpstr">
      <vt:lpstr>Arial</vt:lpstr>
      <vt:lpstr>Arial Black</vt:lpstr>
      <vt:lpstr>B Homa</vt:lpstr>
      <vt:lpstr>B Koodak</vt:lpstr>
      <vt:lpstr>B Titr</vt:lpstr>
      <vt:lpstr>B Zar</vt:lpstr>
      <vt:lpstr>Calibri</vt:lpstr>
      <vt:lpstr>Constantia</vt:lpstr>
      <vt:lpstr>Majalla UI</vt:lpstr>
      <vt:lpstr>Traditional Arabic</vt:lpstr>
      <vt:lpstr>Wingdings 2</vt:lpstr>
      <vt:lpstr>Flow</vt:lpstr>
      <vt:lpstr> معاونت بهداشتي  دانشگاه علوم پزشكي  تهران  گروه سلامت نوجوانان  جوانان و مدارس </vt:lpstr>
      <vt:lpstr> دوره هاي مهم زندگي : </vt:lpstr>
      <vt:lpstr>دومين دوره مهم، زمان تولد و اولين سال زندگي است  </vt:lpstr>
      <vt:lpstr>سومين دوره مهم فرد، دوره نوجواني است .</vt:lpstr>
      <vt:lpstr>سن شروع بلوغ </vt:lpstr>
      <vt:lpstr>عوامل موثر برسن شروع بلوغ</vt:lpstr>
      <vt:lpstr>مراحل دوران بلوغ</vt:lpstr>
      <vt:lpstr>1-مرحله قبل از بلوغ :</vt:lpstr>
      <vt:lpstr>2-مرحله بلوغ جنسی : </vt:lpstr>
      <vt:lpstr>3-مرحله بعداز بلوغ :</vt:lpstr>
      <vt:lpstr> تغييرات دوران بلوغ: </vt:lpstr>
      <vt:lpstr> افزایش سریع قد در مراحل اولیه بلوغ اتفاق می‌افتد و حداكثر این افزایش قددر پسران در ۱۴ سالگی است.  بیشترین افزایش طول قد دو سال بعد از بلوغ است  و بعد از آن سرعت رشد كاهش پیدا می كند و این كاهش تا سن ۲۰ الي ۲۱ سالگی ادامه می یابد .  به علت دوره طولانی رشد، قد پسران معمولاً‌بلندترازقد دختران است . </vt:lpstr>
      <vt:lpstr>افزايش وزن: </vt:lpstr>
      <vt:lpstr>تغییر در اندام‌های بدن:  </vt:lpstr>
      <vt:lpstr>رشد موهاي زهار و زير بغل: </vt:lpstr>
      <vt:lpstr>رشد قد، بازو و ساق: </vt:lpstr>
      <vt:lpstr>تغيير صدا:</vt:lpstr>
      <vt:lpstr>احتلام شبانه: </vt:lpstr>
      <vt:lpstr>آكنه : </vt:lpstr>
      <vt:lpstr>PowerPoint Presentation</vt:lpstr>
      <vt:lpstr>بهداشت فردی در دوران بلوغ </vt:lpstr>
      <vt:lpstr>PowerPoint Presentation</vt:lpstr>
      <vt:lpstr>تغذیه مناسب و کافی</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arta</dc:creator>
  <cp:lastModifiedBy>Zahra Beigom Aghamiri</cp:lastModifiedBy>
  <cp:revision>2239</cp:revision>
  <dcterms:created xsi:type="dcterms:W3CDTF">2008-05-09T09:19:42Z</dcterms:created>
  <dcterms:modified xsi:type="dcterms:W3CDTF">2021-01-02T07:26:26Z</dcterms:modified>
</cp:coreProperties>
</file>